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318" r:id="rId2"/>
    <p:sldId id="542" r:id="rId3"/>
    <p:sldId id="841" r:id="rId4"/>
    <p:sldId id="842" r:id="rId5"/>
    <p:sldId id="843" r:id="rId6"/>
    <p:sldId id="844" r:id="rId7"/>
    <p:sldId id="867" r:id="rId8"/>
    <p:sldId id="845" r:id="rId9"/>
    <p:sldId id="848" r:id="rId10"/>
    <p:sldId id="847" r:id="rId11"/>
    <p:sldId id="869" r:id="rId12"/>
    <p:sldId id="870" r:id="rId13"/>
    <p:sldId id="877" r:id="rId14"/>
    <p:sldId id="878" r:id="rId15"/>
    <p:sldId id="876" r:id="rId16"/>
    <p:sldId id="846" r:id="rId17"/>
    <p:sldId id="850" r:id="rId18"/>
    <p:sldId id="851" r:id="rId19"/>
    <p:sldId id="852" r:id="rId20"/>
    <p:sldId id="853" r:id="rId21"/>
    <p:sldId id="854" r:id="rId22"/>
    <p:sldId id="855" r:id="rId23"/>
    <p:sldId id="866" r:id="rId24"/>
    <p:sldId id="856" r:id="rId25"/>
    <p:sldId id="857" r:id="rId26"/>
    <p:sldId id="849" r:id="rId27"/>
    <p:sldId id="859" r:id="rId28"/>
    <p:sldId id="860" r:id="rId29"/>
    <p:sldId id="861" r:id="rId30"/>
    <p:sldId id="858" r:id="rId31"/>
    <p:sldId id="865" r:id="rId32"/>
    <p:sldId id="863" r:id="rId33"/>
    <p:sldId id="864" r:id="rId34"/>
    <p:sldId id="862" r:id="rId35"/>
    <p:sldId id="873" r:id="rId36"/>
    <p:sldId id="874" r:id="rId37"/>
    <p:sldId id="875" r:id="rId38"/>
    <p:sldId id="871" r:id="rId39"/>
    <p:sldId id="356" r:id="rId40"/>
  </p:sldIdLst>
  <p:sldSz cx="12188825" cy="6858000"/>
  <p:notesSz cx="6858000" cy="9144000"/>
  <p:custDataLst>
    <p:tags r:id="rId43"/>
  </p:custDataLst>
  <p:defaultTextStyle>
    <a:defPPr rtl="0"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1018">
          <p15:clr>
            <a:srgbClr val="A4A3A4"/>
          </p15:clr>
        </p15:guide>
        <p15:guide id="5" orient="horz" pos="3886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orient="horz" pos="3072">
          <p15:clr>
            <a:srgbClr val="A4A3A4"/>
          </p15:clr>
        </p15:guide>
        <p15:guide id="8" orient="horz" pos="407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7151">
          <p15:clr>
            <a:srgbClr val="A4A3A4"/>
          </p15:clr>
        </p15:guide>
        <p15:guide id="12" pos="671">
          <p15:clr>
            <a:srgbClr val="A4A3A4"/>
          </p15:clr>
        </p15:guide>
        <p15:guide id="13" pos="4991">
          <p15:clr>
            <a:srgbClr val="A4A3A4"/>
          </p15:clr>
        </p15:guide>
        <p15:guide id="14" pos="7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78F0"/>
    <a:srgbClr val="828282"/>
    <a:srgbClr val="6E90FE"/>
    <a:srgbClr val="8086FC"/>
    <a:srgbClr val="6D6DFB"/>
    <a:srgbClr val="F0932C"/>
    <a:srgbClr val="92C610"/>
    <a:srgbClr val="9FD812"/>
    <a:srgbClr val="E05F2C"/>
    <a:srgbClr val="0AB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 autoAdjust="0"/>
    <p:restoredTop sz="94629" autoAdjust="0"/>
  </p:normalViewPr>
  <p:slideViewPr>
    <p:cSldViewPr showGuides="1">
      <p:cViewPr varScale="1">
        <p:scale>
          <a:sx n="91" d="100"/>
          <a:sy n="91" d="100"/>
        </p:scale>
        <p:origin x="792" y="58"/>
      </p:cViewPr>
      <p:guideLst>
        <p:guide orient="horz" pos="2160"/>
        <p:guide orient="horz" pos="4030"/>
        <p:guide orient="horz" pos="1152"/>
        <p:guide orient="horz" pos="1018"/>
        <p:guide orient="horz" pos="3886"/>
        <p:guide orient="horz" pos="2928"/>
        <p:guide orient="horz" pos="3072"/>
        <p:guide orient="horz" pos="407"/>
        <p:guide pos="3839"/>
        <p:guide pos="959"/>
        <p:guide pos="7151"/>
        <p:guide pos="671"/>
        <p:guide pos="4991"/>
        <p:guide pos="7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0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C4B3923-B805-4462-8065-C658FC4A9F3A}" type="datetime1">
              <a:rPr lang="nl-NL" smtClean="0"/>
              <a:t>13-10-2026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F8ED99B-9732-49FC-9C16-B56FEB1B1092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nl-NL" noProof="0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06D2B0-FBAF-4628-9499-8E4DFBA3B312}" type="datetime1">
              <a:rPr lang="nl-NL" smtClean="0"/>
              <a:pPr/>
              <a:t>13-10-2026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nl-NL" noProof="0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nl-NL" noProof="0" dirty="0"/>
              <a:t>Klik om de tekststijlen van het model te bewerken</a:t>
            </a:r>
          </a:p>
          <a:p>
            <a:pPr lvl="1" rtl="0"/>
            <a:r>
              <a:rPr lang="nl-NL" noProof="0" dirty="0"/>
              <a:t>Tweede niveau</a:t>
            </a:r>
          </a:p>
          <a:p>
            <a:pPr lvl="2" rtl="0"/>
            <a:r>
              <a:rPr lang="nl-NL" noProof="0" dirty="0"/>
              <a:t>Derde niveau</a:t>
            </a:r>
          </a:p>
          <a:p>
            <a:pPr lvl="3" rtl="0"/>
            <a:r>
              <a:rPr lang="nl-NL" noProof="0" dirty="0"/>
              <a:t>Vierde niveau</a:t>
            </a:r>
          </a:p>
          <a:p>
            <a:pPr lvl="4" rtl="0"/>
            <a:r>
              <a:rPr lang="nl-NL" noProof="0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nl-NL" noProof="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93199CD-3E1B-4AE6-990F-76F925F5EA9F}" type="slidenum">
              <a:rPr lang="nl-NL" noProof="0" smtClean="0"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nl-NL" smtClean="0"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3763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985D-694E-05EA-D92D-A200AEF5F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842FA96-9859-3DDC-B989-C29E46E09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2C89F9B-9655-74F4-ED4E-EB90DE7A9A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0CF9FBD-D0C6-8992-9DB0-8B02ED1A94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nl-NL" smtClean="0"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27944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D0D4B-CCBF-02D7-3B74-D16A5F99E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89F52DC-B53D-89F2-F29F-B33D231E69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825043D-9538-8D58-6286-ECFD52B9E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15207EA-0E97-A10D-A0AF-AC3528C35B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nl-NL" smtClean="0"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5326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3199CD-3E1B-4AE6-990F-76F925F5EA9F}" type="slidenum">
              <a:rPr lang="nl-NL" noProof="0" smtClean="0"/>
              <a:t>9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502255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64FA5-FF7D-D1A6-8D4C-1D267FD4B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6670E77-639B-23EA-A2CA-18596E5367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94527E2-A6D7-8DD2-5042-9F369F5024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DB79EEC-8817-23C4-3E62-AFEE9D4D0E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nl-NL" smtClean="0"/>
              <a:t>16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22860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FCA15-3384-70F6-FB9D-ED273675C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CCFD521-E1E0-0E06-CF21-CD8E296427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232C2C4-8E5C-955F-D4B2-D303C96F74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B12F926-609F-5465-B538-20C4BDDFFC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nl-NL" smtClean="0"/>
              <a:t>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9908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142B4-FF15-6294-B587-2B2631AFB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73E601E-10BC-7D88-C776-F8F8F05042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14807CF-9048-543B-7623-4D8C41F541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A4B7BB5-5C8A-9849-26A7-DEFE4114A5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nl-NL" smtClean="0"/>
              <a:t>30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70811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C29ED-829B-2376-90F6-FAF3F9EBF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9C5AF7C-20CC-9FD2-798D-23675EF19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1A2422C-4308-7080-8E55-C25B0F3E11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9AE04B0-B5F4-8D53-DCFA-AC2B77624F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nl-NL" smtClean="0"/>
              <a:t>34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0053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7EC75-C068-341E-061D-1AF1CB992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80D610D-3E6B-8185-F142-FF12DD5448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E94DB4B-FAD0-712C-1A6C-0CCBABF42D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EB15D32-8CDE-4FC1-6F1C-2612BD72E9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93199CD-3E1B-4AE6-990F-76F925F5EA9F}" type="slidenum">
              <a:rPr lang="nl-NL" smtClean="0"/>
              <a:t>38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1768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0824" y="1600200"/>
            <a:ext cx="5945188" cy="3048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520825" y="4898572"/>
            <a:ext cx="5945187" cy="1270453"/>
          </a:xfrm>
        </p:spPr>
        <p:txBody>
          <a:bodyPr rtlCol="0">
            <a:no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nl-NL" noProof="0" dirty="0"/>
              <a:t>Subtitelstijl van model bewerken</a:t>
            </a:r>
          </a:p>
        </p:txBody>
      </p:sp>
      <p:cxnSp>
        <p:nvCxnSpPr>
          <p:cNvPr id="6" name="Rechte verbindingslijn 5"/>
          <p:cNvCxnSpPr/>
          <p:nvPr/>
        </p:nvCxnSpPr>
        <p:spPr>
          <a:xfrm>
            <a:off x="1658936" y="4782971"/>
            <a:ext cx="56546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ep 4"/>
          <p:cNvGrpSpPr/>
          <p:nvPr userDrawn="1"/>
        </p:nvGrpSpPr>
        <p:grpSpPr>
          <a:xfrm>
            <a:off x="7923213" y="0"/>
            <a:ext cx="4265612" cy="6858000"/>
            <a:chOff x="7923213" y="0"/>
            <a:chExt cx="4265612" cy="6858000"/>
          </a:xfrm>
        </p:grpSpPr>
        <p:pic>
          <p:nvPicPr>
            <p:cNvPr id="4" name="Afbeelding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23213" y="0"/>
              <a:ext cx="4265612" cy="6858000"/>
            </a:xfrm>
            <a:prstGeom prst="rect">
              <a:avLst/>
            </a:prstGeom>
          </p:spPr>
        </p:pic>
        <p:sp>
          <p:nvSpPr>
            <p:cNvPr id="13" name="Rechthoek 12"/>
            <p:cNvSpPr/>
            <p:nvPr/>
          </p:nvSpPr>
          <p:spPr>
            <a:xfrm>
              <a:off x="7923213" y="0"/>
              <a:ext cx="1065213" cy="6858000"/>
            </a:xfrm>
            <a:prstGeom prst="rect">
              <a:avLst/>
            </a:prstGeom>
            <a:gradFill flip="none" rotWithShape="1">
              <a:gsLst>
                <a:gs pos="75000">
                  <a:schemeClr val="tx2">
                    <a:alpha val="0"/>
                  </a:schemeClr>
                </a:gs>
                <a:gs pos="100000">
                  <a:schemeClr val="tx2">
                    <a:alpha val="2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Een voettekst toevoegen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B327453-2816-4A7C-9C4C-C7E128FED3DD}" type="datetime1">
              <a:rPr lang="nl-NL" noProof="0" smtClean="0"/>
              <a:t>13-10-2026</a:t>
            </a:fld>
            <a:endParaRPr lang="nl-NL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nl-NL" noProof="0" smtClean="0"/>
              <a:t>‹nr.›</a:t>
            </a:fld>
            <a:endParaRPr lang="nl-NL" noProof="0" dirty="0"/>
          </a:p>
        </p:txBody>
      </p:sp>
      <p:cxnSp>
        <p:nvCxnSpPr>
          <p:cNvPr id="7" name="Rechte verbindingslijn 6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0" y="2237096"/>
            <a:ext cx="8229601" cy="2411103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522412" y="4876800"/>
            <a:ext cx="8229601" cy="1292225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none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grpSp>
        <p:nvGrpSpPr>
          <p:cNvPr id="7" name="Groep 6"/>
          <p:cNvGrpSpPr/>
          <p:nvPr userDrawn="1"/>
        </p:nvGrpSpPr>
        <p:grpSpPr>
          <a:xfrm>
            <a:off x="11123611" y="0"/>
            <a:ext cx="1065214" cy="6868886"/>
            <a:chOff x="11123611" y="0"/>
            <a:chExt cx="1065214" cy="6868886"/>
          </a:xfrm>
        </p:grpSpPr>
        <p:pic>
          <p:nvPicPr>
            <p:cNvPr id="10" name="Afbeelding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123611" y="0"/>
              <a:ext cx="1065213" cy="6858000"/>
            </a:xfrm>
            <a:prstGeom prst="rect">
              <a:avLst/>
            </a:prstGeom>
          </p:spPr>
        </p:pic>
        <p:sp>
          <p:nvSpPr>
            <p:cNvPr id="12" name="Rechthoek 11"/>
            <p:cNvSpPr/>
            <p:nvPr/>
          </p:nvSpPr>
          <p:spPr>
            <a:xfrm>
              <a:off x="11123612" y="10886"/>
              <a:ext cx="1065213" cy="6858000"/>
            </a:xfrm>
            <a:prstGeom prst="rect">
              <a:avLst/>
            </a:prstGeom>
            <a:gradFill flip="none" rotWithShape="1">
              <a:gsLst>
                <a:gs pos="75000">
                  <a:schemeClr val="tx2">
                    <a:alpha val="0"/>
                  </a:schemeClr>
                </a:gs>
                <a:gs pos="100000">
                  <a:schemeClr val="tx2">
                    <a:alpha val="2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nl-NL" noProof="0" dirty="0"/>
            </a:p>
          </p:txBody>
        </p:sp>
      </p:grp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Een voettekst toevoegen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60829F-7A01-43B7-A2AB-26237719FA19}" type="datetime1">
              <a:rPr lang="nl-NL" noProof="0" smtClean="0"/>
              <a:t>13-10-2026</a:t>
            </a:fld>
            <a:endParaRPr lang="nl-NL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nl-NL" noProof="0" smtClean="0"/>
              <a:t>‹nr.›</a:t>
            </a:fld>
            <a:endParaRPr lang="nl-NL" noProof="0" dirty="0"/>
          </a:p>
        </p:txBody>
      </p:sp>
      <p:cxnSp>
        <p:nvCxnSpPr>
          <p:cNvPr id="9" name="Rechte verbindingslijn 8"/>
          <p:cNvCxnSpPr/>
          <p:nvPr/>
        </p:nvCxnSpPr>
        <p:spPr>
          <a:xfrm>
            <a:off x="1658936" y="4782971"/>
            <a:ext cx="80168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488168" y="1984248"/>
            <a:ext cx="4800600" cy="4187952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4800601" cy="4187952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Een voettekst toevoegen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2C1F26A-6554-4918-8357-A858C4627B64}" type="datetime1">
              <a:rPr lang="nl-NL" noProof="0" smtClean="0"/>
              <a:t>13-10-2026</a:t>
            </a:fld>
            <a:endParaRPr lang="nl-NL" noProof="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nl-NL" noProof="0" smtClean="0"/>
              <a:t>‹nr.›</a:t>
            </a:fld>
            <a:endParaRPr lang="nl-NL" noProof="0" dirty="0"/>
          </a:p>
        </p:txBody>
      </p:sp>
      <p:cxnSp>
        <p:nvCxnSpPr>
          <p:cNvPr id="8" name="Rechte verbindingslijn 7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800600" cy="838200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800600" cy="342582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1613" y="1828800"/>
            <a:ext cx="4800600" cy="838200"/>
          </a:xfrm>
        </p:spPr>
        <p:txBody>
          <a:bodyPr rtlCol="0"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1613" y="2743200"/>
            <a:ext cx="4800600" cy="342582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Een voettekst toevoegen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16877D3-2401-4B62-A974-8C655B90671D}" type="datetime1">
              <a:rPr lang="nl-NL" noProof="0" smtClean="0"/>
              <a:t>13-10-2026</a:t>
            </a:fld>
            <a:endParaRPr lang="nl-NL" noProof="0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nl-NL" noProof="0" smtClean="0"/>
              <a:t>‹nr.›</a:t>
            </a:fld>
            <a:endParaRPr lang="nl-NL" noProof="0" dirty="0"/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Een voettekst toevoegen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01437B-31E4-454F-AF3A-5C816BBA78C4}" type="datetime1">
              <a:rPr lang="nl-NL" noProof="0" smtClean="0"/>
              <a:t>13-10-2026</a:t>
            </a:fld>
            <a:endParaRPr lang="nl-NL" noProof="0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nl-NL" noProof="0" smtClean="0"/>
              <a:t>‹nr.›</a:t>
            </a:fld>
            <a:endParaRPr lang="nl-NL" noProof="0" dirty="0"/>
          </a:p>
        </p:txBody>
      </p:sp>
      <p:cxnSp>
        <p:nvCxnSpPr>
          <p:cNvPr id="6" name="Rechte verbindingslijn 5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Een voettekst toevoegen</a:t>
            </a:r>
          </a:p>
        </p:txBody>
      </p:sp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569641-36C3-4795-9FF0-7EAD25624699}" type="datetime1">
              <a:rPr lang="nl-NL" noProof="0" smtClean="0"/>
              <a:t>13-10-2026</a:t>
            </a:fld>
            <a:endParaRPr lang="nl-NL" noProof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nl-NL" noProof="0" smtClean="0"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7"/>
          </a:xfrm>
        </p:spPr>
        <p:txBody>
          <a:bodyPr rtlCol="0" anchor="b">
            <a:noAutofit/>
          </a:bodyPr>
          <a:lstStyle>
            <a:lvl1pPr algn="l">
              <a:lnSpc>
                <a:spcPct val="80000"/>
              </a:lnSpc>
              <a:defRPr sz="40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4414" y="685800"/>
            <a:ext cx="5257799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Een voettekst toevoegen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296E41-B569-48CE-9077-DBF438B92940}" type="datetime1">
              <a:rPr lang="nl-NL" noProof="0" smtClean="0"/>
              <a:t>13-10-2026</a:t>
            </a:fld>
            <a:endParaRPr lang="nl-NL" noProof="0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nl-NL" noProof="0" smtClean="0"/>
              <a:t>‹nr.›</a:t>
            </a:fld>
            <a:endParaRPr lang="nl-NL" noProof="0" dirty="0"/>
          </a:p>
        </p:txBody>
      </p:sp>
      <p:cxnSp>
        <p:nvCxnSpPr>
          <p:cNvPr id="8" name="Rechte verbindingslijn 7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8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afbeelding 2" descr="Een lege tijdelijke aanduiding om een afbeelding toe te voegen. Klik op de tijdelijke aanduiding en selecteer de afbeelding die u wilt toevoegen"/>
          <p:cNvSpPr>
            <a:spLocks noGrp="1"/>
          </p:cNvSpPr>
          <p:nvPr>
            <p:ph type="pic" idx="1"/>
          </p:nvPr>
        </p:nvSpPr>
        <p:spPr>
          <a:xfrm>
            <a:off x="6025925" y="-50118"/>
            <a:ext cx="6172198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nl-NL" noProof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 rtlCol="0">
            <a:normAutofit/>
          </a:bodyPr>
          <a:lstStyle>
            <a:lvl1pPr marL="0" indent="0">
              <a:lnSpc>
                <a:spcPct val="9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nl-NL" noProof="0"/>
              <a:t>Klikken om de tekststijl van het model te bewerken</a:t>
            </a:r>
          </a:p>
        </p:txBody>
      </p:sp>
      <p:cxnSp>
        <p:nvCxnSpPr>
          <p:cNvPr id="10" name="Rechte verbindingslijn 9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Een voettekst toevoegen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AAD687-29E0-4AAC-8A98-5901C25DFDDF}" type="datetime1">
              <a:rPr lang="nl-NL" noProof="0" smtClean="0"/>
              <a:t>13-10-2026</a:t>
            </a:fld>
            <a:endParaRPr lang="nl-NL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nl-NL" noProof="0" smtClean="0"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9523412" y="646112"/>
            <a:ext cx="1828801" cy="5522913"/>
          </a:xfrm>
        </p:spPr>
        <p:txBody>
          <a:bodyPr vert="eaVert" rtlCol="0"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nl-NL" noProof="0"/>
              <a:t>Klik om stijl te bewerken</a:t>
            </a:r>
            <a:endParaRPr lang="nl-NL" noProof="0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522412" y="646112"/>
            <a:ext cx="7620000" cy="5522913"/>
          </a:xfrm>
        </p:spPr>
        <p:txBody>
          <a:bodyPr vert="eaVert" rtlCol="0"/>
          <a:lstStyle/>
          <a:p>
            <a:pPr lvl="0" rtl="0"/>
            <a:r>
              <a:rPr lang="nl-NL" noProof="0"/>
              <a:t>Klikken om de tekststijl van het model te bewerken</a:t>
            </a:r>
          </a:p>
          <a:p>
            <a:pPr lvl="1" rtl="0"/>
            <a:r>
              <a:rPr lang="nl-NL" noProof="0"/>
              <a:t>Tweede niveau</a:t>
            </a:r>
          </a:p>
          <a:p>
            <a:pPr lvl="2" rtl="0"/>
            <a:r>
              <a:rPr lang="nl-NL" noProof="0"/>
              <a:t>Derde niveau</a:t>
            </a:r>
          </a:p>
          <a:p>
            <a:pPr lvl="3" rtl="0"/>
            <a:r>
              <a:rPr lang="nl-NL" noProof="0"/>
              <a:t>Vierde niveau</a:t>
            </a:r>
          </a:p>
          <a:p>
            <a:pPr lvl="4" rtl="0"/>
            <a:r>
              <a:rPr lang="nl-NL" noProof="0"/>
              <a:t>Vijfde niveau</a:t>
            </a:r>
            <a:endParaRPr lang="nl-NL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l-NL" noProof="0" dirty="0"/>
              <a:t>Een voettekst toevoegen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99B026C-CB6A-4803-B117-11A4914D98F5}" type="datetime1">
              <a:rPr lang="nl-NL" noProof="0" smtClean="0"/>
              <a:t>13-10-2026</a:t>
            </a:fld>
            <a:endParaRPr lang="nl-NL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nl-NL" noProof="0" smtClean="0"/>
              <a:t>‹nr.›</a:t>
            </a:fld>
            <a:endParaRPr lang="nl-NL" noProof="0" dirty="0"/>
          </a:p>
        </p:txBody>
      </p:sp>
      <p:cxnSp>
        <p:nvCxnSpPr>
          <p:cNvPr id="7" name="Rechte verbindingslijn 6"/>
          <p:cNvCxnSpPr/>
          <p:nvPr/>
        </p:nvCxnSpPr>
        <p:spPr>
          <a:xfrm>
            <a:off x="9371012" y="762000"/>
            <a:ext cx="0" cy="5334000"/>
          </a:xfrm>
          <a:prstGeom prst="line">
            <a:avLst/>
          </a:prstGeom>
          <a:ln w="12700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nl-NL" noProof="0" dirty="0"/>
              <a:t>Klik om de titelstijl van het model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522413" y="1981200"/>
            <a:ext cx="9829799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l-NL" noProof="0" dirty="0"/>
              <a:t>Tekststijlen van het model bewerken</a:t>
            </a:r>
          </a:p>
          <a:p>
            <a:pPr lvl="1" rtl="0"/>
            <a:r>
              <a:rPr lang="nl-NL" noProof="0" dirty="0"/>
              <a:t>Tweede niveau</a:t>
            </a:r>
          </a:p>
          <a:p>
            <a:pPr lvl="2" rtl="0"/>
            <a:r>
              <a:rPr lang="nl-NL" noProof="0" dirty="0"/>
              <a:t>Derde niveau</a:t>
            </a:r>
          </a:p>
          <a:p>
            <a:pPr lvl="3" rtl="0"/>
            <a:r>
              <a:rPr lang="nl-NL" noProof="0" dirty="0"/>
              <a:t>Vierde niveau</a:t>
            </a:r>
          </a:p>
          <a:p>
            <a:pPr lvl="4" rtl="0"/>
            <a:r>
              <a:rPr lang="nl-NL" noProof="0" dirty="0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nl-NL" noProof="0" dirty="0"/>
              <a:t>Een voettekst toevoegen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17D6B0A4-64B8-43BF-B307-E70BCC22A851}" type="datetime1">
              <a:rPr lang="nl-NL" noProof="0" smtClean="0"/>
              <a:t>13-10-2026</a:t>
            </a:fld>
            <a:endParaRPr lang="nl-NL" noProof="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02854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A013F82-EE5E-44EE-A61D-E31C6657F26F}" type="slidenum">
              <a:rPr lang="nl-NL" noProof="0" smtClean="0"/>
              <a:pPr rtl="0"/>
              <a:t>‹nr.›</a:t>
            </a:fld>
            <a:endParaRPr lang="nl-NL" noProof="0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065213" cy="6858000"/>
          </a:xfrm>
          <a:prstGeom prst="rect">
            <a:avLst/>
          </a:prstGeom>
        </p:spPr>
      </p:pic>
      <p:sp>
        <p:nvSpPr>
          <p:cNvPr id="10" name="Rechthoek 9"/>
          <p:cNvSpPr/>
          <p:nvPr/>
        </p:nvSpPr>
        <p:spPr>
          <a:xfrm>
            <a:off x="1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tx1">
            <a:lumMod val="90000"/>
            <a:lumOff val="1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iljonairsclub.biz/pilaar-2-vastgoed/" TargetMode="External"/><Relationship Id="rId7" Type="http://schemas.openxmlformats.org/officeDocument/2006/relationships/hyperlink" Target="https://miljonairsclub.biz/cash-10-of-your-spare-money/" TargetMode="External"/><Relationship Id="rId2" Type="http://schemas.openxmlformats.org/officeDocument/2006/relationships/hyperlink" Target="https://miljonairsclub.biz/pilaar-1-edelmetalen-en-industriele-metale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iljonairsclub.biz/pilaar-5-speciale-projecten/" TargetMode="External"/><Relationship Id="rId5" Type="http://schemas.openxmlformats.org/officeDocument/2006/relationships/hyperlink" Target="https://miljonairsclub.biz/pilaar-4-leningen/" TargetMode="External"/><Relationship Id="rId4" Type="http://schemas.openxmlformats.org/officeDocument/2006/relationships/hyperlink" Target="https://miljonairsclub.biz/pilaar-3-crypto-bedrijven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9363070.sendpul.se/sl/MjQwNDc4Mjo5MzYzMDcw/f3764ea4a8d1ce6242387a36d7ca45fccd27fs10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icronglobal.com/authentication/register/ref/leoneeleman" TargetMode="External"/><Relationship Id="rId2" Type="http://schemas.openxmlformats.org/officeDocument/2006/relationships/hyperlink" Target="https://micronglobal.com/ref/leoneeleman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mailto:miljonairsclub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053852" y="1600200"/>
            <a:ext cx="6840760" cy="3048000"/>
          </a:xfrm>
        </p:spPr>
        <p:txBody>
          <a:bodyPr rtlCol="0"/>
          <a:lstStyle/>
          <a:p>
            <a:pPr algn="ctr" rtl="0"/>
            <a:r>
              <a:rPr lang="nl-NL" dirty="0"/>
              <a:t> Update</a:t>
            </a:r>
            <a:br>
              <a:rPr lang="nl-NL" dirty="0"/>
            </a:br>
            <a:r>
              <a:rPr lang="nl-NL" dirty="0"/>
              <a:t> </a:t>
            </a:r>
            <a:r>
              <a:rPr lang="nl-NL" dirty="0" err="1"/>
              <a:t>October</a:t>
            </a:r>
            <a:r>
              <a:rPr lang="nl-NL"/>
              <a:t> 13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520825" y="4898573"/>
            <a:ext cx="5945187" cy="1122716"/>
          </a:xfrm>
        </p:spPr>
        <p:txBody>
          <a:bodyPr rtlCol="0"/>
          <a:lstStyle/>
          <a:p>
            <a:pPr algn="ctr" rtl="0"/>
            <a:r>
              <a:rPr lang="nl-NL" dirty="0"/>
              <a:t>To Earn Money Effortlessly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51E89AD-C6F9-E537-ADA5-3392C3B78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813" y="5443803"/>
            <a:ext cx="1213209" cy="140220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2329F97-010A-622A-41AF-8C9577EA83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884" y="1124744"/>
            <a:ext cx="6124128" cy="160062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DA733E02-5A97-0403-27C5-1F60BD94A82A}"/>
              </a:ext>
            </a:extLst>
          </p:cNvPr>
          <p:cNvSpPr txBox="1"/>
          <p:nvPr/>
        </p:nvSpPr>
        <p:spPr>
          <a:xfrm>
            <a:off x="2206305" y="45132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2011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B32718-20C2-6694-A08F-088B29099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My 5 pillar philosophy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0DCCB0-6D08-F43A-0ACA-D9DA480DA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844824"/>
            <a:ext cx="9972599" cy="50131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b="1" dirty="0">
                <a:solidFill>
                  <a:srgbClr val="4E78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Pillar 1:</a:t>
            </a:r>
            <a:r>
              <a:rPr lang="nl-NL" dirty="0">
                <a:solidFill>
                  <a:srgbClr val="4E78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nl-NL" dirty="0"/>
              <a:t>Investing in gold/silver and uranium/copper (</a:t>
            </a:r>
            <a:r>
              <a:rPr lang="nl-NL" b="1" dirty="0"/>
              <a:t>15%</a:t>
            </a:r>
            <a:r>
              <a:rPr lang="nl-NL" dirty="0"/>
              <a:t>)</a:t>
            </a:r>
          </a:p>
          <a:p>
            <a:pPr marL="0" indent="0">
              <a:buNone/>
            </a:pPr>
            <a:r>
              <a:rPr lang="nl-NL" b="1" dirty="0">
                <a:solidFill>
                  <a:srgbClr val="4E78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Pillar 2: </a:t>
            </a:r>
            <a:r>
              <a:rPr lang="nl-NL" dirty="0"/>
              <a:t>Real estate investments such as E-Estate on hold and home equity (</a:t>
            </a:r>
            <a:r>
              <a:rPr lang="nl-NL" b="1" dirty="0"/>
              <a:t>20%</a:t>
            </a:r>
            <a:r>
              <a:rPr lang="nl-NL" dirty="0"/>
              <a:t>)</a:t>
            </a:r>
          </a:p>
          <a:p>
            <a:pPr marL="0" indent="0">
              <a:buNone/>
            </a:pPr>
            <a:r>
              <a:rPr lang="nl-NL" b="1" dirty="0">
                <a:solidFill>
                  <a:srgbClr val="4E78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Pillar 3:</a:t>
            </a:r>
            <a:r>
              <a:rPr lang="nl-NL" dirty="0"/>
              <a:t> Cryptocurrencies or crypto companies such as, XRPaibot (XABclub), VortexCapital, OrbitOne (formerly Aurum on hold), BTC, XLM and XRP (</a:t>
            </a:r>
            <a:r>
              <a:rPr lang="nl-NL" b="1" dirty="0"/>
              <a:t>25%</a:t>
            </a:r>
            <a:r>
              <a:rPr lang="nl-NL" dirty="0"/>
              <a:t>), also crypto wallets</a:t>
            </a:r>
          </a:p>
          <a:p>
            <a:pPr marL="0" indent="0">
              <a:buNone/>
            </a:pPr>
            <a:r>
              <a:rPr lang="nl-NL" b="1" dirty="0">
                <a:solidFill>
                  <a:srgbClr val="4E78F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Pillar 4</a:t>
            </a:r>
            <a:r>
              <a:rPr lang="nl-NL" b="1" dirty="0">
                <a:solidFill>
                  <a:srgbClr val="4E78F0"/>
                </a:solidFill>
              </a:rPr>
              <a:t>:</a:t>
            </a:r>
            <a:r>
              <a:rPr lang="nl-NL" dirty="0"/>
              <a:t> Loans such as NeoFinance and FinoMark (</a:t>
            </a:r>
            <a:r>
              <a:rPr lang="nl-NL" b="1" dirty="0"/>
              <a:t>15%</a:t>
            </a:r>
            <a:r>
              <a:rPr lang="nl-NL" dirty="0"/>
              <a:t>)</a:t>
            </a:r>
          </a:p>
          <a:p>
            <a:pPr marL="0" indent="0">
              <a:buNone/>
            </a:pPr>
            <a:r>
              <a:rPr lang="nl-NL" b="1" dirty="0">
                <a:solidFill>
                  <a:srgbClr val="4E78F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Pillar 5:</a:t>
            </a:r>
            <a:r>
              <a:rPr lang="nl-NL" dirty="0">
                <a:solidFill>
                  <a:srgbClr val="4E78F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nl-NL" dirty="0"/>
              <a:t>Special projects such as QFS projects, New York project, Chronimy, Sruth crypto trading, </a:t>
            </a:r>
            <a:r>
              <a:rPr lang="nl-NL" b="1" dirty="0">
                <a:solidFill>
                  <a:srgbClr val="FF0000"/>
                </a:solidFill>
              </a:rPr>
              <a:t>Skyway (SWC </a:t>
            </a:r>
            <a:r>
              <a:rPr lang="nl-NL" b="1" dirty="0">
                <a:solidFill>
                  <a:srgbClr val="FF0000"/>
                </a:solidFill>
                <a:sym typeface="Wingdings" panose="05000000000000000000" pitchFamily="2" charset="2"/>
              </a:rPr>
              <a:t> Micron Global)</a:t>
            </a:r>
            <a:r>
              <a:rPr lang="nl-NL" b="1" dirty="0">
                <a:solidFill>
                  <a:srgbClr val="FF0000"/>
                </a:solidFill>
              </a:rPr>
              <a:t>, </a:t>
            </a:r>
            <a:r>
              <a:rPr lang="nl-NL" dirty="0"/>
              <a:t>Bytnex (</a:t>
            </a:r>
            <a:r>
              <a:rPr lang="nl-NL" b="1" dirty="0"/>
              <a:t>15%</a:t>
            </a:r>
            <a:r>
              <a:rPr lang="nl-NL" dirty="0"/>
              <a:t>)</a:t>
            </a:r>
          </a:p>
          <a:p>
            <a:pPr marL="0" indent="0">
              <a:buNone/>
            </a:pPr>
            <a:r>
              <a:rPr lang="nl-NL" b="1" dirty="0">
                <a:solidFill>
                  <a:srgbClr val="4E78F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Cash: </a:t>
            </a:r>
            <a:r>
              <a:rPr lang="nl-NL" b="1" dirty="0"/>
              <a:t>10%</a:t>
            </a:r>
            <a:r>
              <a:rPr lang="nl-NL" dirty="0"/>
              <a:t> in gold</a:t>
            </a:r>
          </a:p>
          <a:p>
            <a:pPr marL="0" indent="0">
              <a:buNone/>
            </a:pPr>
            <a:r>
              <a:rPr lang="nl-NL" b="1" u="sng" dirty="0"/>
              <a:t>Remarks:</a:t>
            </a:r>
            <a:r>
              <a:rPr lang="nl-NL" b="1" dirty="0"/>
              <a:t> </a:t>
            </a:r>
            <a:r>
              <a:rPr lang="nl-NL" dirty="0"/>
              <a:t>Only use your spare money</a:t>
            </a:r>
          </a:p>
        </p:txBody>
      </p:sp>
    </p:spTree>
    <p:extLst>
      <p:ext uri="{BB962C8B-B14F-4D97-AF65-F5344CB8AC3E}">
        <p14:creationId xmlns:p14="http://schemas.microsoft.com/office/powerpoint/2010/main" val="189362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16821-FB51-FA0B-A442-2759B375D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B6E6BC-76C0-5F95-34F8-1B4ECF9F4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3852" y="1600200"/>
            <a:ext cx="6840760" cy="3048000"/>
          </a:xfrm>
        </p:spPr>
        <p:txBody>
          <a:bodyPr rtlCol="0"/>
          <a:lstStyle/>
          <a:p>
            <a:pPr algn="ctr" rtl="0"/>
            <a:r>
              <a:rPr lang="nl-NL" dirty="0"/>
              <a:t>General information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986B54B6-C85B-7501-A112-39896335B8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0825" y="4898573"/>
            <a:ext cx="5945187" cy="1122716"/>
          </a:xfrm>
        </p:spPr>
        <p:txBody>
          <a:bodyPr rtlCol="0"/>
          <a:lstStyle/>
          <a:p>
            <a:pPr algn="ctr" rtl="0"/>
            <a:r>
              <a:rPr lang="nl-NL" dirty="0"/>
              <a:t>To Earn Money Effortlessly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2353301-15D8-FC89-D373-8734B0D59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813" y="5443803"/>
            <a:ext cx="1213209" cy="140220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877504A-5402-560B-B6EF-4A3F33412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915" y="836711"/>
            <a:ext cx="6124128" cy="160062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9A22E13F-08E5-4AEC-08DC-116A79B3F852}"/>
              </a:ext>
            </a:extLst>
          </p:cNvPr>
          <p:cNvSpPr txBox="1"/>
          <p:nvPr/>
        </p:nvSpPr>
        <p:spPr>
          <a:xfrm>
            <a:off x="2206305" y="45132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1881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5240BC-A44B-A27C-4DC4-CB89D7A26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pic>
        <p:nvPicPr>
          <p:cNvPr id="11" name="Tijdelijke aanduiding voor inhoud 10">
            <a:extLst>
              <a:ext uri="{FF2B5EF4-FFF2-40B4-BE49-F238E27FC236}">
                <a16:creationId xmlns:a16="http://schemas.microsoft.com/office/drawing/2014/main" id="{388BA035-1F4E-5623-DC66-727081804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4370" y="1835292"/>
            <a:ext cx="9974340" cy="466760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94777F3-08DA-9660-B1AD-57DE02123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187" y="1001045"/>
            <a:ext cx="4942450" cy="56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9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26C725-4B31-7AD8-BF6A-2864A7B65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E873697-F036-A054-523E-76AD8277B1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6020" y="1969565"/>
            <a:ext cx="7186431" cy="485550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7A95928-8A78-1C8E-6269-27C009D5C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948" y="844040"/>
            <a:ext cx="7268927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3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B87226-ADEA-621F-062B-D4889CEFB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E70A113-3228-ADC6-945C-D10205C7A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9916" y="2188352"/>
            <a:ext cx="10288755" cy="382283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B8A54B4-72E7-B8F8-C440-9F8D460CB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352" y="999281"/>
            <a:ext cx="8537919" cy="49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8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78013ACF-42FC-5EE0-00E3-4BC8A5394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60" y="0"/>
            <a:ext cx="7416824" cy="6819746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11FCD84B-C631-7013-11EF-A17CC85C9DE5}"/>
              </a:ext>
            </a:extLst>
          </p:cNvPr>
          <p:cNvSpPr txBox="1"/>
          <p:nvPr/>
        </p:nvSpPr>
        <p:spPr>
          <a:xfrm>
            <a:off x="8542683" y="2969432"/>
            <a:ext cx="364614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There is a total of 400 billion shares, of which 60 billion are held by private investors and carry a dividend entitlement. In total, 280 billion shares are entitled to dividends.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7793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CD8A5-8A55-A3AD-7874-DE07DB9E4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D08E93-C12C-A815-EFC5-8BB9F66AF6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3852" y="1600200"/>
            <a:ext cx="6840760" cy="3048000"/>
          </a:xfrm>
        </p:spPr>
        <p:txBody>
          <a:bodyPr rtlCol="0"/>
          <a:lstStyle/>
          <a:p>
            <a:pPr algn="ctr" rtl="0"/>
            <a:r>
              <a:rPr lang="nl-NL" dirty="0"/>
              <a:t>Letters from Micron Global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D629FCAE-BF26-02AE-5956-FC9E30113C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0825" y="4898573"/>
            <a:ext cx="5945187" cy="1122716"/>
          </a:xfrm>
        </p:spPr>
        <p:txBody>
          <a:bodyPr rtlCol="0"/>
          <a:lstStyle/>
          <a:p>
            <a:pPr algn="ctr" rtl="0"/>
            <a:r>
              <a:rPr lang="nl-NL" dirty="0"/>
              <a:t>To Earn Money Effortlessly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6168453-5054-B6A4-0601-10AD25703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813" y="5443803"/>
            <a:ext cx="1213209" cy="140220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3B4A6F3-8FD4-687F-E4E4-A82797D841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915" y="836711"/>
            <a:ext cx="6124128" cy="160062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9EC06E65-1651-CB4A-087C-91073F2F5DB7}"/>
              </a:ext>
            </a:extLst>
          </p:cNvPr>
          <p:cNvSpPr txBox="1"/>
          <p:nvPr/>
        </p:nvSpPr>
        <p:spPr>
          <a:xfrm>
            <a:off x="2206305" y="45132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092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5789DD-681B-7D99-5F05-A6A43CA2C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 information from October 5, 2026 (1/1)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C10EF6-AFF9-8A64-19E0-C41759A50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81201"/>
            <a:ext cx="9829799" cy="2023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1A3E0BD-00C8-D84B-D87B-CB5A4C57F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924" y="1844825"/>
            <a:ext cx="7230108" cy="2448272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8DE985A3-BFB9-4702-FE7B-6715677C2CC1}"/>
              </a:ext>
            </a:extLst>
          </p:cNvPr>
          <p:cNvSpPr txBox="1"/>
          <p:nvPr/>
        </p:nvSpPr>
        <p:spPr>
          <a:xfrm>
            <a:off x="1522413" y="4537722"/>
            <a:ext cx="7409619" cy="7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spcAft>
                <a:spcPts val="750"/>
              </a:spcAft>
            </a:pPr>
            <a:r>
              <a:rPr lang="nl-NL" sz="1800" b="1" i="0" dirty="0">
                <a:solidFill>
                  <a:schemeClr val="tx1"/>
                </a:solidFill>
                <a:effectLst/>
                <a:latin typeface="+mn-lt"/>
              </a:rPr>
              <a:t>The </a:t>
            </a:r>
            <a:r>
              <a:rPr lang="nl-NL" b="1" dirty="0"/>
              <a:t>Zoom </a:t>
            </a:r>
            <a:r>
              <a:rPr lang="nl-NL" sz="1800" b="1" i="0" dirty="0">
                <a:solidFill>
                  <a:schemeClr val="tx1"/>
                </a:solidFill>
                <a:effectLst/>
                <a:latin typeface="+mn-lt"/>
              </a:rPr>
              <a:t>meeting will take place on October 8, 2026, at 13:00 UTC</a:t>
            </a:r>
          </a:p>
          <a:p>
            <a:pPr marR="0" lvl="0" algn="just">
              <a:spcAft>
                <a:spcPts val="750"/>
              </a:spcAft>
            </a:pPr>
            <a:r>
              <a:rPr lang="nl-NL" sz="1800" b="1" i="0" dirty="0">
                <a:solidFill>
                  <a:schemeClr val="tx1"/>
                </a:solidFill>
                <a:effectLst/>
                <a:latin typeface="+mn-lt"/>
              </a:rPr>
              <a:t>(15:00 Dutch time)</a:t>
            </a:r>
            <a:endParaRPr lang="nl-NL" sz="1050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14ECE6D-D70A-B341-0F7F-0D7980521398}"/>
              </a:ext>
            </a:extLst>
          </p:cNvPr>
          <p:cNvSpPr txBox="1"/>
          <p:nvPr/>
        </p:nvSpPr>
        <p:spPr>
          <a:xfrm>
            <a:off x="1522414" y="3107932"/>
            <a:ext cx="761949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>
                <a:hlinkClick r:id="rId4"/>
              </a:rPr>
              <a:t>https://s9363070.sendpul.se/sl/MjQwNDc4Mjo5MzYzMDcw/f3764ea4a8d1ce6242387a36d7ca45fccd27fs10</a:t>
            </a:r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814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E219B6-957C-54A6-F6EB-0671F5225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 information from October 6, 2026 (1/3)</a:t>
            </a:r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D8D8078B-239D-1F01-CC58-EF66FC7D61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7948" y="2708920"/>
            <a:ext cx="8059632" cy="243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BFE12-A916-74F8-1568-0B592915E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6F23F0-AA72-A97C-E783-84ADD83F6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 information from October 6, 2026 (2/3)</a:t>
            </a:r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B9C92AEE-2391-99A0-86E4-26BDF26EF9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7357" y="1772816"/>
            <a:ext cx="7578170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31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9BE76-CDD7-FF4F-84AF-D52989C46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0282F6-3A65-CF66-6580-9DB0A790D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 information from October 6, 2026 (3/3)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D5E714CA-04FF-81C6-33B5-EE1649EDB2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0982" y="1844825"/>
            <a:ext cx="7815976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61F7B-BD12-B394-3F51-2A895262E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A7E1BC-2879-8064-7DB2-B116CBA3D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 information from October 8, 2026 (1/2)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E20A3E7-7532-712B-4E6C-C102A0AE7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There was a Zoom meeting today with Maksym Isyp (CEO of MicronGlobal). </a:t>
            </a:r>
          </a:p>
          <a:p>
            <a:pPr marL="0" indent="0">
              <a:buNone/>
            </a:pPr>
            <a:r>
              <a:rPr lang="en-US" b="1" dirty="0"/>
              <a:t>A lot was discussed, but I only noted down the key points:                                                                                        </a:t>
            </a:r>
            <a:r>
              <a:rPr lang="en-US" dirty="0"/>
              <a:t>1) There is a list of excluded countries, such as the USA, Iran, etc. If you live in such a country, you will receive special instructions.          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dirty="0"/>
              <a:t>2) The </a:t>
            </a:r>
            <a:r>
              <a:rPr lang="en-US" b="1" dirty="0"/>
              <a:t>cut-off date </a:t>
            </a:r>
            <a:r>
              <a:rPr lang="en-US" dirty="0"/>
              <a:t>was today, but it has been extended by a week to </a:t>
            </a:r>
            <a:r>
              <a:rPr lang="en-US" b="1" dirty="0"/>
              <a:t>October 15 </a:t>
            </a:r>
            <a:r>
              <a:rPr lang="en-US" dirty="0"/>
              <a:t>(I do not know the specific time zone).      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dirty="0"/>
              <a:t>3) There will be another Zoom meeting on October 15, which will also include a Q&amp;A session.                                                                                                                                                          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9369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FD9FA-9326-1EF1-A176-3C23A6BA8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5471F1-1256-D697-E03F-FACAFF22A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The information from October 8, 2026 (2/2)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46A104A-2BBD-952F-5A17-3FC0B69CE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4) The initial payout will be made on October 26.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dirty="0"/>
              <a:t>5) A total of $7,174,000 is being distributed. It is neither a dividend nor a profit distribution; it is being termed a "reward.“                                                                       </a:t>
            </a:r>
          </a:p>
          <a:p>
            <a:pPr marL="0" indent="0">
              <a:buNone/>
            </a:pPr>
            <a:r>
              <a:rPr lang="en-US" dirty="0"/>
              <a:t>6) This sum of over 7 million needs to be divided by the 300 billion shares (based on the "cut-off date" of October.                                                                              </a:t>
            </a:r>
          </a:p>
          <a:p>
            <a:pPr marL="0" indent="0">
              <a:buNone/>
            </a:pPr>
            <a:r>
              <a:rPr lang="en-US" dirty="0"/>
              <a:t>7) Since Unitsky holds more than half of the shares and does not wish to receive a reward, the amount is to be divided by 150 billion shares.        Based on that calculation, the figure comes to </a:t>
            </a:r>
            <a:r>
              <a:rPr lang="en-US" b="1" dirty="0"/>
              <a:t>$0.00004783/share</a:t>
            </a:r>
            <a:r>
              <a:rPr lang="en-US" dirty="0"/>
              <a:t>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4961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DBAA9-A0EA-44E3-649C-0575B4073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Dollar/share calculation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EF2C4746-4C25-B005-7F10-944116DDB6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70076" y="1840584"/>
            <a:ext cx="6048672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49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322B4-7B76-4149-0C0A-E6902DFE1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0C8804-FC76-EEEA-2D17-58F49FD59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3852" y="1600200"/>
            <a:ext cx="6840760" cy="3048000"/>
          </a:xfrm>
        </p:spPr>
        <p:txBody>
          <a:bodyPr rtlCol="0"/>
          <a:lstStyle/>
          <a:p>
            <a:pPr algn="ctr" rtl="0"/>
            <a:r>
              <a:rPr lang="nl-NL" dirty="0"/>
              <a:t>How </a:t>
            </a:r>
            <a:r>
              <a:rPr lang="nl-NL" dirty="0" err="1"/>
              <a:t>to</a:t>
            </a:r>
            <a:r>
              <a:rPr lang="nl-NL" dirty="0"/>
              <a:t> get a MicronGlobal account?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F44851A3-33DB-7A79-FACA-BCC4F7BAC3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0825" y="4898573"/>
            <a:ext cx="5945187" cy="1122716"/>
          </a:xfrm>
        </p:spPr>
        <p:txBody>
          <a:bodyPr rtlCol="0"/>
          <a:lstStyle/>
          <a:p>
            <a:pPr algn="ctr" rtl="0"/>
            <a:r>
              <a:rPr lang="nl-NL" dirty="0"/>
              <a:t>To Earn Money Effortlessly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C8810E9-7584-CA9C-8DB6-1EF45880D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813" y="5443803"/>
            <a:ext cx="1213209" cy="140220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EFF7FE9-5CBC-EF0C-FE1A-19306093D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353" y="404664"/>
            <a:ext cx="6124128" cy="160062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DF3DF22A-50EA-8E1B-C0F8-77F2D94F3F32}"/>
              </a:ext>
            </a:extLst>
          </p:cNvPr>
          <p:cNvSpPr txBox="1"/>
          <p:nvPr/>
        </p:nvSpPr>
        <p:spPr>
          <a:xfrm>
            <a:off x="2206305" y="45132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1083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D63B22-E953-43B6-69AC-CDB0F1F7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Referral link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8027DD-3139-9B85-7C2E-88C221555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It is only possible </a:t>
            </a:r>
            <a:r>
              <a:rPr lang="nl-NL" dirty="0" err="1"/>
              <a:t>to</a:t>
            </a:r>
            <a:r>
              <a:rPr lang="nl-NL" dirty="0"/>
              <a:t> get a MicronGlobal account via a referral link.</a:t>
            </a:r>
          </a:p>
          <a:p>
            <a:pPr marL="0" indent="0">
              <a:buNone/>
            </a:pPr>
            <a:r>
              <a:rPr lang="nl-NL" dirty="0"/>
              <a:t>My referral link is: </a:t>
            </a:r>
            <a:r>
              <a:rPr lang="nl-NL" dirty="0">
                <a:hlinkClick r:id="rId2"/>
              </a:rPr>
              <a:t>https://micronglobal.com/ref/leoneeleman</a:t>
            </a:r>
            <a:r>
              <a:rPr lang="nl-NL" dirty="0"/>
              <a:t> or</a:t>
            </a:r>
          </a:p>
          <a:p>
            <a:pPr marL="0" indent="0">
              <a:buNone/>
            </a:pPr>
            <a:r>
              <a:rPr lang="nl-NL" dirty="0">
                <a:hlinkClick r:id="rId3"/>
              </a:rPr>
              <a:t>https://micronglobal.com/authentication/register/ref/leoneeleman</a:t>
            </a:r>
            <a:r>
              <a:rPr lang="nl-NL" dirty="0"/>
              <a:t>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73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F5E1152-CE80-8BF7-4E8F-E8C5637AD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148" y="-14420"/>
            <a:ext cx="4752527" cy="688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0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EE6A349-5F38-A89E-B5EE-3F554F19D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196" y="1268760"/>
            <a:ext cx="4191363" cy="33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9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77EC8FF-976E-D750-4143-BF8C74C7F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0116" y="476672"/>
            <a:ext cx="5701834" cy="569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51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C6080A5-6615-992C-D844-CA19DBA05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892" y="1145120"/>
            <a:ext cx="4104456" cy="2874238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A0090FA-52E8-C05E-D731-8614B4BEC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508" y="1196752"/>
            <a:ext cx="4549534" cy="390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50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278D2A5-41C6-1C38-6FE0-66BDCE3D2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124" y="1052736"/>
            <a:ext cx="6000131" cy="437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6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8FE926A-631C-7AFE-98F2-4E0E86693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596" y="1024681"/>
            <a:ext cx="5913632" cy="480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69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AF54F85-8C35-AA6D-3A22-ABE365678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853" y="1124744"/>
            <a:ext cx="11134972" cy="50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0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6CB6BC7-926C-C484-5487-D2C1E9402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60" y="404664"/>
            <a:ext cx="4359018" cy="556308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48450B3-FB55-65FD-D8F1-2B4243325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182" y="-4996"/>
            <a:ext cx="4359018" cy="683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2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429E1-8E47-A7EA-B1EF-BE86581A5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828887-B784-E0C2-AC92-B0BD5D5BB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3852" y="1600200"/>
            <a:ext cx="6840760" cy="3048000"/>
          </a:xfrm>
        </p:spPr>
        <p:txBody>
          <a:bodyPr rtlCol="0"/>
          <a:lstStyle/>
          <a:p>
            <a:pPr algn="ctr" rtl="0"/>
            <a:r>
              <a:rPr lang="en-US" dirty="0"/>
              <a:t>How do you view the stock options (portions)?</a:t>
            </a:r>
            <a:endParaRPr lang="nl-NL" dirty="0"/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224D891A-77E2-B8F7-A953-778061DB4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0825" y="4898573"/>
            <a:ext cx="5945187" cy="1122716"/>
          </a:xfrm>
        </p:spPr>
        <p:txBody>
          <a:bodyPr rtlCol="0"/>
          <a:lstStyle/>
          <a:p>
            <a:pPr algn="ctr" rtl="0"/>
            <a:r>
              <a:rPr lang="nl-NL" dirty="0"/>
              <a:t>To Earn Money Effortlessly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BB66AE9-A0A5-0927-3D9B-5DE2ED280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813" y="5443803"/>
            <a:ext cx="1213209" cy="140220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EC270E9-0A9A-80DE-D068-10BCAEA8B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1353" y="527273"/>
            <a:ext cx="6124128" cy="160062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80C72463-DC0C-24CE-5894-0FE242DE5C88}"/>
              </a:ext>
            </a:extLst>
          </p:cNvPr>
          <p:cNvSpPr txBox="1"/>
          <p:nvPr/>
        </p:nvSpPr>
        <p:spPr>
          <a:xfrm>
            <a:off x="2206305" y="45132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7047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5F78877-15E9-6853-7CF2-CAE08BD2F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257" y="620688"/>
            <a:ext cx="4006309" cy="541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07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FCC04FE-CAAC-BFB0-4E25-A689A0EB6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60" y="1552860"/>
            <a:ext cx="11062965" cy="367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02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AD69E8C-6060-FCB7-7812-292537985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806" y="404664"/>
            <a:ext cx="10032575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4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E44A5-4D17-945B-8094-479E18D9E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722724-210B-9F03-227F-C1DE233190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3852" y="1600200"/>
            <a:ext cx="6840760" cy="3048000"/>
          </a:xfrm>
        </p:spPr>
        <p:txBody>
          <a:bodyPr rtlCol="0"/>
          <a:lstStyle/>
          <a:p>
            <a:pPr algn="ctr" rtl="0"/>
            <a:r>
              <a:rPr lang="nl-NL" dirty="0"/>
              <a:t>Tokens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12B029DF-9F07-034F-C863-A50726DD08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0825" y="4898573"/>
            <a:ext cx="5945187" cy="1122716"/>
          </a:xfrm>
        </p:spPr>
        <p:txBody>
          <a:bodyPr rtlCol="0"/>
          <a:lstStyle/>
          <a:p>
            <a:pPr algn="ctr" rtl="0"/>
            <a:r>
              <a:rPr lang="nl-NL" dirty="0"/>
              <a:t>To Earn Money Effortlessly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F65A4B4-3A0C-7CF0-60D1-7D0E0DB82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813" y="5443803"/>
            <a:ext cx="1213209" cy="140220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66A57F0-FD53-FD0E-8782-A41E6EB52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915" y="836711"/>
            <a:ext cx="6124128" cy="160062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DBE92E85-786F-D3DC-1757-760425ED8AEE}"/>
              </a:ext>
            </a:extLst>
          </p:cNvPr>
          <p:cNvSpPr txBox="1"/>
          <p:nvPr/>
        </p:nvSpPr>
        <p:spPr>
          <a:xfrm>
            <a:off x="2206305" y="45132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0515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61A511E-2C33-11DB-6E6F-0AC61C75C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036" y="1556792"/>
            <a:ext cx="8093141" cy="324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1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89A142-DADB-0ACE-D7EE-DFA8C7B70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0808308-D9B3-25D0-DB2A-C32F5F94F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3972" y="2348880"/>
            <a:ext cx="8405994" cy="329161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1DFDCE8-BF92-2BC7-0128-32D0C3EBF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045" y="962928"/>
            <a:ext cx="6768752" cy="45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36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41FB51C-884D-C5D6-EA4B-1595F286E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852" y="0"/>
            <a:ext cx="2160239" cy="6830554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592538F6-CEDB-17E1-18F8-69BFBB239B08}"/>
              </a:ext>
            </a:extLst>
          </p:cNvPr>
          <p:cNvSpPr txBox="1"/>
          <p:nvPr/>
        </p:nvSpPr>
        <p:spPr>
          <a:xfrm>
            <a:off x="3502124" y="1556793"/>
            <a:ext cx="78488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historical price development of the SkyWay tokens has not been publicly disclosed in a reliable, continuous way. Therefore, we cannot determine how much 100,000 tokens were worth over the years.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8235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6127B-E830-73E0-8B1C-C272AE916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0BFC9C-0FDF-77BE-FA6A-43D109573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3852" y="1600200"/>
            <a:ext cx="6840760" cy="3048000"/>
          </a:xfrm>
        </p:spPr>
        <p:txBody>
          <a:bodyPr rtlCol="0"/>
          <a:lstStyle/>
          <a:p>
            <a:pPr algn="ctr" rtl="0"/>
            <a:r>
              <a:rPr lang="nl-NL" dirty="0"/>
              <a:t>To buy stock options (portions) 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83861029-A32C-D196-502E-BA92AC027E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0825" y="4898573"/>
            <a:ext cx="5945187" cy="1122716"/>
          </a:xfrm>
        </p:spPr>
        <p:txBody>
          <a:bodyPr rtlCol="0"/>
          <a:lstStyle/>
          <a:p>
            <a:pPr algn="ctr" rtl="0"/>
            <a:r>
              <a:rPr lang="nl-NL" dirty="0"/>
              <a:t>To Earn Money Effortlessly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610EC52-6B72-C146-2F4A-9F9FEB213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813" y="5443803"/>
            <a:ext cx="1213209" cy="140220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1C749EC1-E8B1-2D4C-CAF3-DDA200260A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915" y="836711"/>
            <a:ext cx="6124128" cy="160062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01758DCA-2CEF-323E-C6FF-CB6C06478A6F}"/>
              </a:ext>
            </a:extLst>
          </p:cNvPr>
          <p:cNvSpPr txBox="1"/>
          <p:nvPr/>
        </p:nvSpPr>
        <p:spPr>
          <a:xfrm>
            <a:off x="2206305" y="45132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43158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AD2DD-C622-4D14-D23C-A9FD133AC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46CC57-1E51-5F34-88E0-C8EC29E48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10332639" cy="1219200"/>
          </a:xfrm>
        </p:spPr>
        <p:txBody>
          <a:bodyPr/>
          <a:lstStyle/>
          <a:p>
            <a:r>
              <a:rPr lang="nl-NL" dirty="0"/>
              <a:t>Actions through October 15 at 22.00 (Dutch time)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4B2848-8B2B-AD2A-430D-719212C35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Log in your account and see the following action: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B109AAA-B069-A432-AF21-BD4ADE621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413" y="2708920"/>
            <a:ext cx="9952582" cy="163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49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F13B9-C267-7845-80C8-50CAAE32D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C8E933-9DD7-9322-54BC-EA26401D4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10404647" cy="1219200"/>
          </a:xfrm>
        </p:spPr>
        <p:txBody>
          <a:bodyPr/>
          <a:lstStyle/>
          <a:p>
            <a:r>
              <a:rPr lang="nl-NL" dirty="0"/>
              <a:t>Actions through October 15 at 22.00 (Dutch time)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DA1ADE-DD8A-AADE-25EE-C18F468EB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772816"/>
            <a:ext cx="9829799" cy="4396209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Log in your account and see the following action: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C54E0A7-BE59-EF06-F041-D20B19317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413" y="2204864"/>
            <a:ext cx="5436330" cy="458219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8E4EDA9-E750-18D9-D54A-65810B1F0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280" y="5266388"/>
            <a:ext cx="5073545" cy="152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2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4C1B5-BD64-0ECD-B1EB-4A548666E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C4A04D-839F-B915-DCBD-38A76FC02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381000"/>
            <a:ext cx="10666412" cy="1219200"/>
          </a:xfrm>
        </p:spPr>
        <p:txBody>
          <a:bodyPr/>
          <a:lstStyle/>
          <a:p>
            <a:r>
              <a:rPr lang="nl-NL" dirty="0"/>
              <a:t>Actions through October 15 at 22.00 (Dutch time)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621429-1579-38FD-130A-69E28F528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772816"/>
            <a:ext cx="9829799" cy="4396209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Log in your account and see the following action: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A92B738-E77C-3B57-DA6F-68F858589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916" y="2204864"/>
            <a:ext cx="5429964" cy="454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0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F6B42-F385-C59D-8603-614776939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7908F-F2FA-8357-7203-B8C4A3D85A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3852" y="1600200"/>
            <a:ext cx="6840760" cy="3048000"/>
          </a:xfrm>
        </p:spPr>
        <p:txBody>
          <a:bodyPr rtlCol="0"/>
          <a:lstStyle/>
          <a:p>
            <a:pPr algn="ctr" rtl="0"/>
            <a:r>
              <a:rPr lang="nl-NL" dirty="0"/>
              <a:t>Any other business</a:t>
            </a:r>
          </a:p>
        </p:txBody>
      </p:sp>
      <p:sp>
        <p:nvSpPr>
          <p:cNvPr id="3" name="Subtitel 2">
            <a:extLst>
              <a:ext uri="{FF2B5EF4-FFF2-40B4-BE49-F238E27FC236}">
                <a16:creationId xmlns:a16="http://schemas.microsoft.com/office/drawing/2014/main" id="{EEBE811F-66CC-D1D6-D203-2A1EAD654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0825" y="4898573"/>
            <a:ext cx="5945187" cy="1122716"/>
          </a:xfrm>
        </p:spPr>
        <p:txBody>
          <a:bodyPr rtlCol="0"/>
          <a:lstStyle/>
          <a:p>
            <a:pPr algn="ctr" rtl="0"/>
            <a:r>
              <a:rPr lang="nl-NL" dirty="0"/>
              <a:t>To Earn Money Effortlessly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CEA3DDA-52A3-E4EE-1310-0AB452C53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813" y="5443803"/>
            <a:ext cx="1213209" cy="140220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1C9E4FCA-E7AC-05D3-3135-EB98B61CA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915" y="836711"/>
            <a:ext cx="6124128" cy="1600625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D1CD0DBD-178A-EF3E-7101-18321D76AD49}"/>
              </a:ext>
            </a:extLst>
          </p:cNvPr>
          <p:cNvSpPr txBox="1"/>
          <p:nvPr/>
        </p:nvSpPr>
        <p:spPr>
          <a:xfrm>
            <a:off x="2206305" y="45132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9510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E2C111-EE90-8B74-06B7-93CC8FBC0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Any other business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A20B595-33B5-6BCA-28F3-350CCF15D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87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dirty="0"/>
              <a:t>Questions, remarks, additions, etc. </a:t>
            </a:r>
          </a:p>
          <a:p>
            <a:pPr marL="0" indent="0">
              <a:buNone/>
            </a:pPr>
            <a:r>
              <a:rPr lang="nl-NL" dirty="0"/>
              <a:t>If you have questions afterwards please via </a:t>
            </a:r>
            <a:r>
              <a:rPr lang="nl-NL" dirty="0">
                <a:hlinkClick r:id="rId2"/>
              </a:rPr>
              <a:t>miljonairsclub@gmail.com</a:t>
            </a:r>
            <a:endParaRPr lang="nl-NL" dirty="0"/>
          </a:p>
          <a:p>
            <a:pPr marL="0" indent="0">
              <a:buNone/>
            </a:pPr>
            <a:r>
              <a:rPr lang="nl-NL" dirty="0"/>
              <a:t>If you want an 1:1 session </a:t>
            </a:r>
            <a:r>
              <a:rPr lang="nl-NL" dirty="0" err="1"/>
              <a:t>to</a:t>
            </a:r>
            <a:r>
              <a:rPr lang="nl-NL" dirty="0"/>
              <a:t> set up a XABclub account please let me know.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b="1" u="sng" dirty="0"/>
          </a:p>
          <a:p>
            <a:pPr marL="0" indent="0">
              <a:buNone/>
            </a:pPr>
            <a:r>
              <a:rPr lang="nl-NL" b="1" u="sng" dirty="0"/>
              <a:t>Disclaimer</a:t>
            </a:r>
            <a:r>
              <a:rPr lang="nl-NL" dirty="0"/>
              <a:t>                                                                                                                               Only use money what you can loose and invest that money in 5 á 10 projects and use my 5-pillar strategy.                                                                                                                         Do the invest when you are in a neutral emotional state.                                                I am not a financial advisor. I only give my personal experiences.                           </a:t>
            </a:r>
            <a:r>
              <a:rPr lang="en-US" dirty="0"/>
              <a:t>Use the following rules: Asap your investment money back and after that the 50/50 rule.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6614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theme1.xml><?xml version="1.0" encoding="utf-8"?>
<a:theme xmlns:a="http://schemas.openxmlformats.org/drawingml/2006/main" name="Valutasymbolen 16x9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316_TF02895262" id="{22967411-97F2-4614-9C53-03C44D404522}" vid="{91487CF9-007D-48A2-8891-06DD0AE2EEBD}"/>
    </a:ext>
  </a:extLst>
</a:theme>
</file>

<file path=ppt/theme/theme2.xml><?xml version="1.0" encoding="utf-8"?>
<a:theme xmlns:a="http://schemas.openxmlformats.org/drawingml/2006/main" name="Office-thema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Presentatie met valutasymbolen (breedbeeld)</Template>
  <TotalTime>2122</TotalTime>
  <Words>815</Words>
  <Application>Microsoft Office PowerPoint</Application>
  <PresentationFormat>Aangepast</PresentationFormat>
  <Paragraphs>84</Paragraphs>
  <Slides>39</Slides>
  <Notes>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39</vt:i4>
      </vt:variant>
    </vt:vector>
  </HeadingPairs>
  <TitlesOfParts>
    <vt:vector size="43" baseType="lpstr">
      <vt:lpstr>Arial</vt:lpstr>
      <vt:lpstr>Cambria</vt:lpstr>
      <vt:lpstr>Wingdings</vt:lpstr>
      <vt:lpstr>Valutasymbolen 16x9</vt:lpstr>
      <vt:lpstr> Update  October 13</vt:lpstr>
      <vt:lpstr>My 5 pillar philosophy</vt:lpstr>
      <vt:lpstr>General information</vt:lpstr>
      <vt:lpstr> </vt:lpstr>
      <vt:lpstr> </vt:lpstr>
      <vt:lpstr> </vt:lpstr>
      <vt:lpstr>PowerPoint-presentatie</vt:lpstr>
      <vt:lpstr>Letters from Micron Global</vt:lpstr>
      <vt:lpstr>The information from October 5, 2026 (1/1) </vt:lpstr>
      <vt:lpstr>The information from October 6, 2026 (1/3)</vt:lpstr>
      <vt:lpstr>The information from October 6, 2026 (2/3)</vt:lpstr>
      <vt:lpstr>The information from October 6, 2026 (3/3)</vt:lpstr>
      <vt:lpstr>The information from October 8, 2026 (1/2)</vt:lpstr>
      <vt:lpstr>The information from October 8, 2026 (2/2)</vt:lpstr>
      <vt:lpstr>Dollar/share calculation</vt:lpstr>
      <vt:lpstr>How to get a MicronGlobal account?</vt:lpstr>
      <vt:lpstr>Referral link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How do you view the stock options (portions)?</vt:lpstr>
      <vt:lpstr>PowerPoint-presentatie</vt:lpstr>
      <vt:lpstr>PowerPoint-presentatie</vt:lpstr>
      <vt:lpstr>PowerPoint-presentatie</vt:lpstr>
      <vt:lpstr>Tokens</vt:lpstr>
      <vt:lpstr>PowerPoint-presentatie</vt:lpstr>
      <vt:lpstr> </vt:lpstr>
      <vt:lpstr>PowerPoint-presentatie</vt:lpstr>
      <vt:lpstr>To buy stock options (portions) </vt:lpstr>
      <vt:lpstr>Actions through October 15 at 22.00 (Dutch time)</vt:lpstr>
      <vt:lpstr>Actions through October 15 at 22.00 (Dutch time)</vt:lpstr>
      <vt:lpstr>Actions through October 15 at 22.00 (Dutch time)</vt:lpstr>
      <vt:lpstr>Any other business</vt:lpstr>
      <vt:lpstr>Any other business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 Neeleman</dc:creator>
  <cp:lastModifiedBy>Leendert Neeleman</cp:lastModifiedBy>
  <cp:revision>51</cp:revision>
  <dcterms:created xsi:type="dcterms:W3CDTF">2026-04-14T06:07:41Z</dcterms:created>
  <dcterms:modified xsi:type="dcterms:W3CDTF">2026-10-13T17:44:55Z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