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318" r:id="rId2"/>
    <p:sldId id="542" r:id="rId3"/>
    <p:sldId id="761" r:id="rId4"/>
    <p:sldId id="762" r:id="rId5"/>
    <p:sldId id="613" r:id="rId6"/>
    <p:sldId id="330" r:id="rId7"/>
    <p:sldId id="334" r:id="rId8"/>
    <p:sldId id="332" r:id="rId9"/>
    <p:sldId id="333" r:id="rId10"/>
    <p:sldId id="336" r:id="rId11"/>
    <p:sldId id="337" r:id="rId12"/>
    <p:sldId id="759" r:id="rId13"/>
    <p:sldId id="752" r:id="rId14"/>
    <p:sldId id="757" r:id="rId15"/>
    <p:sldId id="616" r:id="rId16"/>
    <p:sldId id="344" r:id="rId17"/>
    <p:sldId id="347" r:id="rId18"/>
    <p:sldId id="764" r:id="rId19"/>
    <p:sldId id="763" r:id="rId20"/>
    <p:sldId id="624" r:id="rId21"/>
    <p:sldId id="623" r:id="rId22"/>
    <p:sldId id="765" r:id="rId23"/>
    <p:sldId id="625" r:id="rId24"/>
    <p:sldId id="749" r:id="rId25"/>
    <p:sldId id="760" r:id="rId26"/>
    <p:sldId id="753" r:id="rId27"/>
    <p:sldId id="754" r:id="rId28"/>
    <p:sldId id="755" r:id="rId29"/>
    <p:sldId id="756" r:id="rId30"/>
    <p:sldId id="626" r:id="rId31"/>
    <p:sldId id="356" r:id="rId32"/>
  </p:sldIdLst>
  <p:sldSz cx="12188825" cy="6858000"/>
  <p:notesSz cx="6858000" cy="9144000"/>
  <p:custDataLst>
    <p:tags r:id="rId35"/>
  </p:custDataLst>
  <p:defaultTextStyle>
    <a:defPPr rtl="0">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799" autoAdjust="0"/>
    <p:restoredTop sz="94629" autoAdjust="0"/>
  </p:normalViewPr>
  <p:slideViewPr>
    <p:cSldViewPr showGuides="1">
      <p:cViewPr varScale="1">
        <p:scale>
          <a:sx n="91" d="100"/>
          <a:sy n="91" d="100"/>
        </p:scale>
        <p:origin x="946" y="58"/>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8" d="100"/>
          <a:sy n="88" d="100"/>
        </p:scale>
        <p:origin x="307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dirty="0"/>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C4B3923-B805-4462-8065-C658FC4A9F3A}" type="datetime1">
              <a:rPr lang="nl-NL" smtClean="0"/>
              <a:t>10-9-2026</a:t>
            </a:fld>
            <a:endParaRPr lang="nl-NL" dirty="0"/>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nl-NL" dirty="0"/>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F8ED99B-9732-49FC-9C16-B56FEB1B1092}" type="slidenum">
              <a:rPr lang="nl-NL" smtClean="0"/>
              <a:t>‹nr.›</a:t>
            </a:fld>
            <a:endParaRPr lang="nl-NL"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nl-NL" noProof="0"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06D2B0-FBAF-4628-9499-8E4DFBA3B312}" type="datetime1">
              <a:rPr lang="nl-NL" smtClean="0"/>
              <a:pPr/>
              <a:t>10-9-2026</a:t>
            </a:fld>
            <a:endParaRPr lang="nl-NL" dirty="0"/>
          </a:p>
        </p:txBody>
      </p:sp>
      <p:sp>
        <p:nvSpPr>
          <p:cNvPr id="4" name="Tijdelijke aanduiding voor dia-afbeelding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nl-NL" noProof="0" dirty="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nl-NL" noProof="0"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nl-NL" noProof="0" smtClean="0"/>
              <a:t>‹nr.›</a:t>
            </a:fld>
            <a:endParaRPr lang="nl-NL"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rtl="0"/>
            <a:fld id="{F93199CD-3E1B-4AE6-990F-76F925F5EA9F}" type="slidenum">
              <a:rPr lang="nl-NL" smtClean="0"/>
              <a:t>1</a:t>
            </a:fld>
            <a:endParaRPr lang="nl-NL" dirty="0"/>
          </a:p>
        </p:txBody>
      </p:sp>
    </p:spTree>
    <p:extLst>
      <p:ext uri="{BB962C8B-B14F-4D97-AF65-F5344CB8AC3E}">
        <p14:creationId xmlns:p14="http://schemas.microsoft.com/office/powerpoint/2010/main" val="270376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583FC-3069-12C0-60C1-F34779E138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4D14C5-F83B-67C2-8614-2073A25FAB7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9E4A475-F2EA-7B80-BDF0-132A1F1C72B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1F2641F-37EA-4896-8BA9-D1B4E6AB0CB6}"/>
              </a:ext>
            </a:extLst>
          </p:cNvPr>
          <p:cNvSpPr>
            <a:spLocks noGrp="1"/>
          </p:cNvSpPr>
          <p:nvPr>
            <p:ph type="sldNum" sz="quarter" idx="10"/>
          </p:nvPr>
        </p:nvSpPr>
        <p:spPr/>
        <p:txBody>
          <a:bodyPr/>
          <a:lstStyle/>
          <a:p>
            <a:pPr rtl="0"/>
            <a:fld id="{F93199CD-3E1B-4AE6-990F-76F925F5EA9F}" type="slidenum">
              <a:rPr lang="nl-NL" smtClean="0"/>
              <a:t>3</a:t>
            </a:fld>
            <a:endParaRPr lang="nl-NL" dirty="0"/>
          </a:p>
        </p:txBody>
      </p:sp>
    </p:spTree>
    <p:extLst>
      <p:ext uri="{BB962C8B-B14F-4D97-AF65-F5344CB8AC3E}">
        <p14:creationId xmlns:p14="http://schemas.microsoft.com/office/powerpoint/2010/main" val="2893779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09F89-6C69-19E3-B009-6B254B7A9C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80AC08-3870-286C-A731-AA45958FD49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EDA78D9-3255-574B-0119-95455A4FFE9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4AE2F99-BB72-14AE-A671-FB68BF1EDE56}"/>
              </a:ext>
            </a:extLst>
          </p:cNvPr>
          <p:cNvSpPr>
            <a:spLocks noGrp="1"/>
          </p:cNvSpPr>
          <p:nvPr>
            <p:ph type="sldNum" sz="quarter" idx="10"/>
          </p:nvPr>
        </p:nvSpPr>
        <p:spPr/>
        <p:txBody>
          <a:bodyPr/>
          <a:lstStyle/>
          <a:p>
            <a:pPr rtl="0"/>
            <a:fld id="{F93199CD-3E1B-4AE6-990F-76F925F5EA9F}" type="slidenum">
              <a:rPr lang="nl-NL" smtClean="0"/>
              <a:t>5</a:t>
            </a:fld>
            <a:endParaRPr lang="nl-NL" dirty="0"/>
          </a:p>
        </p:txBody>
      </p:sp>
    </p:spTree>
    <p:extLst>
      <p:ext uri="{BB962C8B-B14F-4D97-AF65-F5344CB8AC3E}">
        <p14:creationId xmlns:p14="http://schemas.microsoft.com/office/powerpoint/2010/main" val="2536009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90049-F9E5-2630-8910-E77A36E71E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53A4E0-06D5-1906-7C3F-9768D3B6F30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CF12D0E-9F68-CD74-2B7A-547651B9F97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70F84AC-8049-B4AC-CE4A-D98C408D905C}"/>
              </a:ext>
            </a:extLst>
          </p:cNvPr>
          <p:cNvSpPr>
            <a:spLocks noGrp="1"/>
          </p:cNvSpPr>
          <p:nvPr>
            <p:ph type="sldNum" sz="quarter" idx="10"/>
          </p:nvPr>
        </p:nvSpPr>
        <p:spPr/>
        <p:txBody>
          <a:bodyPr/>
          <a:lstStyle/>
          <a:p>
            <a:pPr rtl="0"/>
            <a:fld id="{F93199CD-3E1B-4AE6-990F-76F925F5EA9F}" type="slidenum">
              <a:rPr lang="nl-NL" smtClean="0"/>
              <a:t>6</a:t>
            </a:fld>
            <a:endParaRPr lang="nl-NL" dirty="0"/>
          </a:p>
        </p:txBody>
      </p:sp>
    </p:spTree>
    <p:extLst>
      <p:ext uri="{BB962C8B-B14F-4D97-AF65-F5344CB8AC3E}">
        <p14:creationId xmlns:p14="http://schemas.microsoft.com/office/powerpoint/2010/main" val="1853265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rtl="0"/>
            <a:fld id="{F93199CD-3E1B-4AE6-990F-76F925F5EA9F}" type="slidenum">
              <a:rPr lang="nl-NL" smtClean="0"/>
              <a:t>15</a:t>
            </a:fld>
            <a:endParaRPr lang="nl-NL" dirty="0"/>
          </a:p>
        </p:txBody>
      </p:sp>
    </p:spTree>
    <p:extLst>
      <p:ext uri="{BB962C8B-B14F-4D97-AF65-F5344CB8AC3E}">
        <p14:creationId xmlns:p14="http://schemas.microsoft.com/office/powerpoint/2010/main" val="2703763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0824" y="1600200"/>
            <a:ext cx="5945188" cy="3048000"/>
          </a:xfrm>
        </p:spPr>
        <p:txBody>
          <a:bodyPr rtlCol="0" anchor="b">
            <a:normAutofit/>
          </a:bodyPr>
          <a:lstStyle>
            <a:lvl1pPr>
              <a:lnSpc>
                <a:spcPct val="80000"/>
              </a:lnSpc>
              <a:defRPr sz="6600">
                <a:solidFill>
                  <a:schemeClr val="tx1"/>
                </a:solidFill>
              </a:defRPr>
            </a:lvl1pPr>
          </a:lstStyle>
          <a:p>
            <a:pPr rtl="0"/>
            <a:r>
              <a:rPr lang="nl-NL" noProof="0"/>
              <a:t>Klik om stijl te bewerken</a:t>
            </a:r>
            <a:endParaRPr lang="nl-NL" noProof="0" dirty="0"/>
          </a:p>
        </p:txBody>
      </p:sp>
      <p:sp>
        <p:nvSpPr>
          <p:cNvPr id="3" name="Ondertitel 2"/>
          <p:cNvSpPr>
            <a:spLocks noGrp="1"/>
          </p:cNvSpPr>
          <p:nvPr>
            <p:ph type="subTitle" idx="1" hasCustomPrompt="1"/>
          </p:nvPr>
        </p:nvSpPr>
        <p:spPr>
          <a:xfrm>
            <a:off x="1520825" y="4898572"/>
            <a:ext cx="5945187" cy="1270453"/>
          </a:xfrm>
        </p:spPr>
        <p:txBody>
          <a:bodyPr rtlCol="0">
            <a:noAutofit/>
          </a:bodyPr>
          <a:lstStyle>
            <a:lvl1pPr marL="0" indent="0" algn="l">
              <a:spcBef>
                <a:spcPts val="0"/>
              </a:spcBef>
              <a:buNone/>
              <a:defRPr sz="2800" cap="none" baseline="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nl-NL" noProof="0" dirty="0"/>
              <a:t>Subtitelstijl van model bewerken</a:t>
            </a:r>
          </a:p>
        </p:txBody>
      </p:sp>
      <p:cxnSp>
        <p:nvCxnSpPr>
          <p:cNvPr id="6" name="Rechte verbindingslijn 5"/>
          <p:cNvCxnSpPr/>
          <p:nvPr/>
        </p:nvCxnSpPr>
        <p:spPr>
          <a:xfrm>
            <a:off x="1658936" y="4782971"/>
            <a:ext cx="56546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grpSp>
        <p:nvGrpSpPr>
          <p:cNvPr id="5" name="Groep 4"/>
          <p:cNvGrpSpPr/>
          <p:nvPr userDrawn="1"/>
        </p:nvGrpSpPr>
        <p:grpSpPr>
          <a:xfrm>
            <a:off x="7923213" y="0"/>
            <a:ext cx="4265612" cy="6858000"/>
            <a:chOff x="7923213" y="0"/>
            <a:chExt cx="4265612" cy="6858000"/>
          </a:xfrm>
        </p:grpSpPr>
        <p:pic>
          <p:nvPicPr>
            <p:cNvPr id="4" name="Afbeelding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13" name="Rechthoek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gr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3" name="Tijdelijke aanduiding voor inhoud 2"/>
          <p:cNvSpPr>
            <a:spLocks noGrp="1"/>
          </p:cNvSpPr>
          <p:nvPr>
            <p:ph idx="1"/>
          </p:nvPr>
        </p:nvSpPr>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voettekst 4"/>
          <p:cNvSpPr>
            <a:spLocks noGrp="1"/>
          </p:cNvSpPr>
          <p:nvPr>
            <p:ph type="ftr" sz="quarter" idx="11"/>
          </p:nvPr>
        </p:nvSpPr>
        <p:spPr/>
        <p:txBody>
          <a:bodyPr rtlCol="0"/>
          <a:lstStyle/>
          <a:p>
            <a:pPr rtl="0"/>
            <a:r>
              <a:rPr lang="nl-NL" noProof="0" dirty="0"/>
              <a:t>Een voettekst toevoegen</a:t>
            </a:r>
          </a:p>
        </p:txBody>
      </p:sp>
      <p:sp>
        <p:nvSpPr>
          <p:cNvPr id="4" name="Tijdelijke aanduiding voor datum 3"/>
          <p:cNvSpPr>
            <a:spLocks noGrp="1"/>
          </p:cNvSpPr>
          <p:nvPr>
            <p:ph type="dt" sz="half" idx="10"/>
          </p:nvPr>
        </p:nvSpPr>
        <p:spPr/>
        <p:txBody>
          <a:bodyPr rtlCol="0"/>
          <a:lstStyle/>
          <a:p>
            <a:pPr rtl="0"/>
            <a:fld id="{5B327453-2816-4A7C-9C4C-C7E128FED3DD}" type="datetime1">
              <a:rPr lang="nl-NL" noProof="0" smtClean="0"/>
              <a:t>10-9-2026</a:t>
            </a:fld>
            <a:endParaRPr lang="nl-NL" noProof="0" dirty="0"/>
          </a:p>
        </p:txBody>
      </p:sp>
      <p:sp>
        <p:nvSpPr>
          <p:cNvPr id="6" name="Tijdelijke aanduiding voor dianummer 5"/>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7" name="Rechte verbindingslijn 6"/>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522410" y="2237096"/>
            <a:ext cx="8229601" cy="2411103"/>
          </a:xfrm>
        </p:spPr>
        <p:txBody>
          <a:bodyPr rtlCol="0" anchor="b">
            <a:normAutofit/>
          </a:bodyPr>
          <a:lstStyle>
            <a:lvl1pPr algn="l">
              <a:lnSpc>
                <a:spcPct val="80000"/>
              </a:lnSpc>
              <a:defRPr sz="4800" b="0" cap="none" baseline="0">
                <a:solidFill>
                  <a:schemeClr val="tx1"/>
                </a:solidFill>
              </a:defRPr>
            </a:lvl1pPr>
          </a:lstStyle>
          <a:p>
            <a:pPr rtl="0"/>
            <a:r>
              <a:rPr lang="nl-NL" noProof="0"/>
              <a:t>Klik om stijl te bewerken</a:t>
            </a:r>
            <a:endParaRPr lang="nl-NL" noProof="0" dirty="0"/>
          </a:p>
        </p:txBody>
      </p:sp>
      <p:sp>
        <p:nvSpPr>
          <p:cNvPr id="3" name="Tijdelijke aanduiding voor tekst 2"/>
          <p:cNvSpPr>
            <a:spLocks noGrp="1"/>
          </p:cNvSpPr>
          <p:nvPr>
            <p:ph type="body" idx="1"/>
          </p:nvPr>
        </p:nvSpPr>
        <p:spPr>
          <a:xfrm>
            <a:off x="1522412" y="4876800"/>
            <a:ext cx="8229601" cy="1292225"/>
          </a:xfrm>
        </p:spPr>
        <p:txBody>
          <a:bodyPr rtlCol="0" anchor="t">
            <a:normAutofit/>
          </a:bodyPr>
          <a:lstStyle>
            <a:lvl1pPr marL="0" indent="0">
              <a:spcBef>
                <a:spcPts val="0"/>
              </a:spcBef>
              <a:buNone/>
              <a:defRPr sz="2800" cap="none" baseline="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l-NL" noProof="0"/>
              <a:t>Klikken om de tekststijl van het model te bewerken</a:t>
            </a:r>
          </a:p>
        </p:txBody>
      </p:sp>
      <p:grpSp>
        <p:nvGrpSpPr>
          <p:cNvPr id="7" name="Groep 6"/>
          <p:cNvGrpSpPr/>
          <p:nvPr userDrawn="1"/>
        </p:nvGrpSpPr>
        <p:grpSpPr>
          <a:xfrm>
            <a:off x="11123611" y="0"/>
            <a:ext cx="1065214" cy="6868886"/>
            <a:chOff x="11123611" y="0"/>
            <a:chExt cx="1065214" cy="6868886"/>
          </a:xfrm>
        </p:grpSpPr>
        <p:pic>
          <p:nvPicPr>
            <p:cNvPr id="10" name="Afbeelding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hthoek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grpSp>
      <p:sp>
        <p:nvSpPr>
          <p:cNvPr id="5" name="Tijdelijke aanduiding voor voettekst 4"/>
          <p:cNvSpPr>
            <a:spLocks noGrp="1"/>
          </p:cNvSpPr>
          <p:nvPr>
            <p:ph type="ftr" sz="quarter" idx="11"/>
          </p:nvPr>
        </p:nvSpPr>
        <p:spPr/>
        <p:txBody>
          <a:bodyPr rtlCol="0"/>
          <a:lstStyle/>
          <a:p>
            <a:pPr rtl="0"/>
            <a:r>
              <a:rPr lang="nl-NL" noProof="0" dirty="0"/>
              <a:t>Een voettekst toevoegen</a:t>
            </a:r>
          </a:p>
        </p:txBody>
      </p:sp>
      <p:sp>
        <p:nvSpPr>
          <p:cNvPr id="4" name="Tijdelijke aanduiding voor datum 3"/>
          <p:cNvSpPr>
            <a:spLocks noGrp="1"/>
          </p:cNvSpPr>
          <p:nvPr>
            <p:ph type="dt" sz="half" idx="10"/>
          </p:nvPr>
        </p:nvSpPr>
        <p:spPr/>
        <p:txBody>
          <a:bodyPr rtlCol="0"/>
          <a:lstStyle/>
          <a:p>
            <a:pPr rtl="0"/>
            <a:fld id="{F560829F-7A01-43B7-A2AB-26237719FA19}" type="datetime1">
              <a:rPr lang="nl-NL" noProof="0" smtClean="0"/>
              <a:t>10-9-2026</a:t>
            </a:fld>
            <a:endParaRPr lang="nl-NL" noProof="0" dirty="0"/>
          </a:p>
        </p:txBody>
      </p:sp>
      <p:sp>
        <p:nvSpPr>
          <p:cNvPr id="6" name="Tijdelijke aanduiding voor dianummer 5"/>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9" name="Rechte verbindingslijn 8"/>
          <p:cNvCxnSpPr/>
          <p:nvPr/>
        </p:nvCxnSpPr>
        <p:spPr>
          <a:xfrm>
            <a:off x="1658936" y="4782971"/>
            <a:ext cx="80168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3" name="Tijdelijke aanduiding voor inhoud 2"/>
          <p:cNvSpPr>
            <a:spLocks noGrp="1"/>
          </p:cNvSpPr>
          <p:nvPr>
            <p:ph sz="half" idx="1"/>
          </p:nvPr>
        </p:nvSpPr>
        <p:spPr>
          <a:xfrm>
            <a:off x="1488168" y="1984248"/>
            <a:ext cx="4800600"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inhoud 3"/>
          <p:cNvSpPr>
            <a:spLocks noGrp="1"/>
          </p:cNvSpPr>
          <p:nvPr>
            <p:ph sz="half" idx="2"/>
          </p:nvPr>
        </p:nvSpPr>
        <p:spPr>
          <a:xfrm>
            <a:off x="6551612" y="1984248"/>
            <a:ext cx="4800601" cy="4187952"/>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6" name="Tijdelijke aanduiding voor voettekst 5"/>
          <p:cNvSpPr>
            <a:spLocks noGrp="1"/>
          </p:cNvSpPr>
          <p:nvPr>
            <p:ph type="ftr" sz="quarter" idx="11"/>
          </p:nvPr>
        </p:nvSpPr>
        <p:spPr/>
        <p:txBody>
          <a:bodyPr rtlCol="0"/>
          <a:lstStyle/>
          <a:p>
            <a:pPr rtl="0"/>
            <a:r>
              <a:rPr lang="nl-NL" noProof="0" dirty="0"/>
              <a:t>Een voettekst toevoegen</a:t>
            </a:r>
          </a:p>
        </p:txBody>
      </p:sp>
      <p:sp>
        <p:nvSpPr>
          <p:cNvPr id="5" name="Tijdelijke aanduiding voor datum 4"/>
          <p:cNvSpPr>
            <a:spLocks noGrp="1"/>
          </p:cNvSpPr>
          <p:nvPr>
            <p:ph type="dt" sz="half" idx="10"/>
          </p:nvPr>
        </p:nvSpPr>
        <p:spPr/>
        <p:txBody>
          <a:bodyPr rtlCol="0"/>
          <a:lstStyle/>
          <a:p>
            <a:pPr rtl="0"/>
            <a:fld id="{92C1F26A-6554-4918-8357-A858C4627B64}" type="datetime1">
              <a:rPr lang="nl-NL" noProof="0" smtClean="0"/>
              <a:t>10-9-2026</a:t>
            </a:fld>
            <a:endParaRPr lang="nl-NL" noProof="0" dirty="0"/>
          </a:p>
        </p:txBody>
      </p:sp>
      <p:sp>
        <p:nvSpPr>
          <p:cNvPr id="7" name="Tijdelijke aanduiding voor dianummer 6"/>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8" name="Rechte verbindingslijn 7"/>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1522413" y="381000"/>
            <a:ext cx="9829798" cy="1219200"/>
          </a:xfrm>
        </p:spPr>
        <p:txBody>
          <a:bodyPr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3" name="Tijdelijke aanduiding voor tekst 2"/>
          <p:cNvSpPr>
            <a:spLocks noGrp="1"/>
          </p:cNvSpPr>
          <p:nvPr>
            <p:ph type="body" idx="1"/>
          </p:nvPr>
        </p:nvSpPr>
        <p:spPr>
          <a:xfrm>
            <a:off x="15224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Klikken om de tekststijl van het model te bewerken</a:t>
            </a:r>
          </a:p>
        </p:txBody>
      </p:sp>
      <p:sp>
        <p:nvSpPr>
          <p:cNvPr id="4" name="Tijdelijke aanduiding voor inhoud 3"/>
          <p:cNvSpPr>
            <a:spLocks noGrp="1"/>
          </p:cNvSpPr>
          <p:nvPr>
            <p:ph sz="half" idx="2"/>
          </p:nvPr>
        </p:nvSpPr>
        <p:spPr>
          <a:xfrm>
            <a:off x="15224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tekst 4"/>
          <p:cNvSpPr>
            <a:spLocks noGrp="1"/>
          </p:cNvSpPr>
          <p:nvPr>
            <p:ph type="body" sz="quarter" idx="3"/>
          </p:nvPr>
        </p:nvSpPr>
        <p:spPr>
          <a:xfrm>
            <a:off x="6551613" y="1828800"/>
            <a:ext cx="4800600"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noProof="0"/>
              <a:t>Klikken om de tekststijl van het model te bewerken</a:t>
            </a:r>
          </a:p>
        </p:txBody>
      </p:sp>
      <p:sp>
        <p:nvSpPr>
          <p:cNvPr id="6" name="Tijdelijke aanduiding voor inhoud 5"/>
          <p:cNvSpPr>
            <a:spLocks noGrp="1"/>
          </p:cNvSpPr>
          <p:nvPr>
            <p:ph sz="quarter" idx="4"/>
          </p:nvPr>
        </p:nvSpPr>
        <p:spPr>
          <a:xfrm>
            <a:off x="6551613" y="2743200"/>
            <a:ext cx="4800600" cy="342582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8" name="Tijdelijke aanduiding voor voettekst 7"/>
          <p:cNvSpPr>
            <a:spLocks noGrp="1"/>
          </p:cNvSpPr>
          <p:nvPr>
            <p:ph type="ftr" sz="quarter" idx="11"/>
          </p:nvPr>
        </p:nvSpPr>
        <p:spPr/>
        <p:txBody>
          <a:bodyPr rtlCol="0"/>
          <a:lstStyle/>
          <a:p>
            <a:pPr rtl="0"/>
            <a:r>
              <a:rPr lang="nl-NL" noProof="0" dirty="0"/>
              <a:t>Een voettekst toevoegen</a:t>
            </a:r>
          </a:p>
        </p:txBody>
      </p:sp>
      <p:sp>
        <p:nvSpPr>
          <p:cNvPr id="7" name="Tijdelijke aanduiding voor datum 6"/>
          <p:cNvSpPr>
            <a:spLocks noGrp="1"/>
          </p:cNvSpPr>
          <p:nvPr>
            <p:ph type="dt" sz="half" idx="10"/>
          </p:nvPr>
        </p:nvSpPr>
        <p:spPr/>
        <p:txBody>
          <a:bodyPr rtlCol="0"/>
          <a:lstStyle/>
          <a:p>
            <a:pPr rtl="0"/>
            <a:fld id="{F16877D3-2401-4B62-A974-8C655B90671D}" type="datetime1">
              <a:rPr lang="nl-NL" noProof="0" smtClean="0"/>
              <a:t>10-9-2026</a:t>
            </a:fld>
            <a:endParaRPr lang="nl-NL" noProof="0" dirty="0"/>
          </a:p>
        </p:txBody>
      </p:sp>
      <p:sp>
        <p:nvSpPr>
          <p:cNvPr id="9" name="Tijdelijke aanduiding voor dianummer 8"/>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10" name="Rechte verbindingslijn 9"/>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4" name="Tijdelijke aanduiding voor voettekst 3"/>
          <p:cNvSpPr>
            <a:spLocks noGrp="1"/>
          </p:cNvSpPr>
          <p:nvPr>
            <p:ph type="ftr" sz="quarter" idx="11"/>
          </p:nvPr>
        </p:nvSpPr>
        <p:spPr/>
        <p:txBody>
          <a:bodyPr rtlCol="0"/>
          <a:lstStyle/>
          <a:p>
            <a:pPr rtl="0"/>
            <a:r>
              <a:rPr lang="nl-NL" noProof="0" dirty="0"/>
              <a:t>Een voettekst toevoegen</a:t>
            </a:r>
          </a:p>
        </p:txBody>
      </p:sp>
      <p:sp>
        <p:nvSpPr>
          <p:cNvPr id="3" name="Tijdelijke aanduiding voor datum 2"/>
          <p:cNvSpPr>
            <a:spLocks noGrp="1"/>
          </p:cNvSpPr>
          <p:nvPr>
            <p:ph type="dt" sz="half" idx="10"/>
          </p:nvPr>
        </p:nvSpPr>
        <p:spPr/>
        <p:txBody>
          <a:bodyPr rtlCol="0"/>
          <a:lstStyle/>
          <a:p>
            <a:pPr rtl="0"/>
            <a:fld id="{FD01437B-31E4-454F-AF3A-5C816BBA78C4}" type="datetime1">
              <a:rPr lang="nl-NL" noProof="0" smtClean="0"/>
              <a:t>10-9-2026</a:t>
            </a:fld>
            <a:endParaRPr lang="nl-NL" noProof="0" dirty="0"/>
          </a:p>
        </p:txBody>
      </p:sp>
      <p:sp>
        <p:nvSpPr>
          <p:cNvPr id="5" name="Tijdelijke aanduiding voor dianummer 4"/>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6" name="Rechte verbindingslijn 5"/>
          <p:cNvCxnSpPr/>
          <p:nvPr/>
        </p:nvCxnSpPr>
        <p:spPr>
          <a:xfrm>
            <a:off x="1658936" y="1709058"/>
            <a:ext cx="9617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p:cNvSpPr>
            <a:spLocks noGrp="1"/>
          </p:cNvSpPr>
          <p:nvPr>
            <p:ph type="ftr" sz="quarter" idx="11"/>
          </p:nvPr>
        </p:nvSpPr>
        <p:spPr/>
        <p:txBody>
          <a:bodyPr rtlCol="0"/>
          <a:lstStyle/>
          <a:p>
            <a:pPr rtl="0"/>
            <a:r>
              <a:rPr lang="nl-NL" noProof="0" dirty="0"/>
              <a:t>Een voettekst toevoegen</a:t>
            </a:r>
          </a:p>
        </p:txBody>
      </p:sp>
      <p:sp>
        <p:nvSpPr>
          <p:cNvPr id="2" name="Tijdelijke aanduiding voor datum 1"/>
          <p:cNvSpPr>
            <a:spLocks noGrp="1"/>
          </p:cNvSpPr>
          <p:nvPr>
            <p:ph type="dt" sz="half" idx="10"/>
          </p:nvPr>
        </p:nvSpPr>
        <p:spPr/>
        <p:txBody>
          <a:bodyPr rtlCol="0"/>
          <a:lstStyle/>
          <a:p>
            <a:pPr rtl="0"/>
            <a:fld id="{6E569641-36C3-4795-9FF0-7EAD25624699}" type="datetime1">
              <a:rPr lang="nl-NL" noProof="0" smtClean="0"/>
              <a:t>10-9-2026</a:t>
            </a:fld>
            <a:endParaRPr lang="nl-NL" noProof="0" dirty="0"/>
          </a:p>
        </p:txBody>
      </p:sp>
      <p:sp>
        <p:nvSpPr>
          <p:cNvPr id="4" name="Tijdelijke aanduiding voor dianummer 3"/>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522413" y="685800"/>
            <a:ext cx="4114800" cy="1925637"/>
          </a:xfrm>
        </p:spPr>
        <p:txBody>
          <a:bodyPr rtlCol="0" anchor="b">
            <a:noAutofit/>
          </a:bodyPr>
          <a:lstStyle>
            <a:lvl1pPr algn="l">
              <a:lnSpc>
                <a:spcPct val="80000"/>
              </a:lnSpc>
              <a:defRPr sz="4000" b="0">
                <a:solidFill>
                  <a:schemeClr val="accent1">
                    <a:lumMod val="50000"/>
                  </a:schemeClr>
                </a:solidFill>
              </a:defRPr>
            </a:lvl1pPr>
          </a:lstStyle>
          <a:p>
            <a:pPr rtl="0"/>
            <a:r>
              <a:rPr lang="nl-NL" noProof="0"/>
              <a:t>Klik om stijl te bewerken</a:t>
            </a:r>
            <a:endParaRPr lang="nl-NL" noProof="0" dirty="0"/>
          </a:p>
        </p:txBody>
      </p:sp>
      <p:sp>
        <p:nvSpPr>
          <p:cNvPr id="3" name="Tijdelijke aanduiding voor inhoud 2"/>
          <p:cNvSpPr>
            <a:spLocks noGrp="1"/>
          </p:cNvSpPr>
          <p:nvPr>
            <p:ph idx="1"/>
          </p:nvPr>
        </p:nvSpPr>
        <p:spPr>
          <a:xfrm>
            <a:off x="6094414" y="685800"/>
            <a:ext cx="5257799"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tekst 3"/>
          <p:cNvSpPr>
            <a:spLocks noGrp="1"/>
          </p:cNvSpPr>
          <p:nvPr>
            <p:ph type="body" sz="half" idx="2"/>
          </p:nvPr>
        </p:nvSpPr>
        <p:spPr>
          <a:xfrm>
            <a:off x="1522413" y="2895599"/>
            <a:ext cx="4114800" cy="1752601"/>
          </a:xfrm>
        </p:spPr>
        <p:txBody>
          <a:bodyPr rtlCol="0">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Klikken om de tekststijl van het model te bewerken</a:t>
            </a:r>
          </a:p>
        </p:txBody>
      </p:sp>
      <p:sp>
        <p:nvSpPr>
          <p:cNvPr id="6" name="Tijdelijke aanduiding voor voettekst 5"/>
          <p:cNvSpPr>
            <a:spLocks noGrp="1"/>
          </p:cNvSpPr>
          <p:nvPr>
            <p:ph type="ftr" sz="quarter" idx="11"/>
          </p:nvPr>
        </p:nvSpPr>
        <p:spPr/>
        <p:txBody>
          <a:bodyPr rtlCol="0"/>
          <a:lstStyle/>
          <a:p>
            <a:pPr rtl="0"/>
            <a:r>
              <a:rPr lang="nl-NL" noProof="0" dirty="0"/>
              <a:t>Een voettekst toevoegen</a:t>
            </a:r>
          </a:p>
        </p:txBody>
      </p:sp>
      <p:sp>
        <p:nvSpPr>
          <p:cNvPr id="5" name="Tijdelijke aanduiding voor datum 4"/>
          <p:cNvSpPr>
            <a:spLocks noGrp="1"/>
          </p:cNvSpPr>
          <p:nvPr>
            <p:ph type="dt" sz="half" idx="10"/>
          </p:nvPr>
        </p:nvSpPr>
        <p:spPr/>
        <p:txBody>
          <a:bodyPr rtlCol="0"/>
          <a:lstStyle/>
          <a:p>
            <a:pPr rtl="0"/>
            <a:fld id="{B8296E41-B569-48CE-9077-DBF438B92940}" type="datetime1">
              <a:rPr lang="nl-NL" noProof="0" smtClean="0"/>
              <a:t>10-9-2026</a:t>
            </a:fld>
            <a:endParaRPr lang="nl-NL" noProof="0" dirty="0"/>
          </a:p>
        </p:txBody>
      </p:sp>
      <p:sp>
        <p:nvSpPr>
          <p:cNvPr id="7" name="Tijdelijke aanduiding voor dianummer 6"/>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8" name="Rechte verbindingslijn 7"/>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522413" y="685800"/>
            <a:ext cx="4114800" cy="1925638"/>
          </a:xfrm>
        </p:spPr>
        <p:txBody>
          <a:bodyPr rtlCol="0" anchor="b">
            <a:normAutofit/>
          </a:bodyPr>
          <a:lstStyle>
            <a:lvl1pPr algn="l">
              <a:lnSpc>
                <a:spcPct val="80000"/>
              </a:lnSpc>
              <a:defRPr sz="4000" b="0" i="0" baseline="0">
                <a:solidFill>
                  <a:schemeClr val="accent1">
                    <a:lumMod val="50000"/>
                  </a:schemeClr>
                </a:solidFill>
              </a:defRPr>
            </a:lvl1pPr>
          </a:lstStyle>
          <a:p>
            <a:pPr rtl="0"/>
            <a:r>
              <a:rPr lang="nl-NL" noProof="0"/>
              <a:t>Klik om stijl te bewerken</a:t>
            </a:r>
            <a:endParaRPr lang="nl-NL" noProof="0" dirty="0"/>
          </a:p>
        </p:txBody>
      </p:sp>
      <p:sp>
        <p:nvSpPr>
          <p:cNvPr id="3" name="Tijdelijke aanduiding voor afbeelding 2" descr="Een lege tijdelijke aanduiding om een afbeelding toe te voegen. Klik op de tijdelijke aanduiding en selecteer de afbeelding die u wilt toevoegen"/>
          <p:cNvSpPr>
            <a:spLocks noGrp="1"/>
          </p:cNvSpPr>
          <p:nvPr>
            <p:ph type="pic" idx="1"/>
          </p:nvPr>
        </p:nvSpPr>
        <p:spPr>
          <a:xfrm>
            <a:off x="6025925" y="-50118"/>
            <a:ext cx="6172198" cy="6857999"/>
          </a:xfrm>
          <a:solidFill>
            <a:schemeClr val="bg2"/>
          </a:solidFill>
          <a:effectLst>
            <a:outerShdw blurRad="152400" dist="50800" dir="10800000" algn="r" rotWithShape="0">
              <a:prstClr val="black">
                <a:alpha val="25000"/>
              </a:prstClr>
            </a:outerShdw>
          </a:effectLst>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nl-NL" noProof="0"/>
              <a:t>Klik op het pictogram als u een afbeelding wilt toevoegen</a:t>
            </a:r>
            <a:endParaRPr lang="nl-NL" noProof="0" dirty="0"/>
          </a:p>
        </p:txBody>
      </p:sp>
      <p:sp>
        <p:nvSpPr>
          <p:cNvPr id="4" name="Tijdelijke aanduiding voor tekst 3"/>
          <p:cNvSpPr>
            <a:spLocks noGrp="1"/>
          </p:cNvSpPr>
          <p:nvPr>
            <p:ph type="body" sz="half" idx="2"/>
          </p:nvPr>
        </p:nvSpPr>
        <p:spPr>
          <a:xfrm>
            <a:off x="1522413" y="2895599"/>
            <a:ext cx="4114800" cy="1752601"/>
          </a:xfrm>
        </p:spPr>
        <p:txBody>
          <a:bodyPr rtlCol="0">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nl-NL" noProof="0"/>
              <a:t>Klikken om de tekststijl van het model te bewerken</a:t>
            </a:r>
          </a:p>
        </p:txBody>
      </p:sp>
      <p:cxnSp>
        <p:nvCxnSpPr>
          <p:cNvPr id="10" name="Rechte verbindingslijn 9"/>
          <p:cNvCxnSpPr/>
          <p:nvPr/>
        </p:nvCxnSpPr>
        <p:spPr>
          <a:xfrm>
            <a:off x="1658936" y="2743200"/>
            <a:ext cx="3902076"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3" name="Tijdelijke aanduiding voor verticale tekst 2"/>
          <p:cNvSpPr>
            <a:spLocks noGrp="1"/>
          </p:cNvSpPr>
          <p:nvPr>
            <p:ph type="body" orient="vert" idx="1"/>
          </p:nvPr>
        </p:nvSpPr>
        <p:spPr/>
        <p:txBody>
          <a:bodyPr vert="eaVert" rtlCol="0"/>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voettekst 4"/>
          <p:cNvSpPr>
            <a:spLocks noGrp="1"/>
          </p:cNvSpPr>
          <p:nvPr>
            <p:ph type="ftr" sz="quarter" idx="11"/>
          </p:nvPr>
        </p:nvSpPr>
        <p:spPr/>
        <p:txBody>
          <a:bodyPr rtlCol="0"/>
          <a:lstStyle/>
          <a:p>
            <a:pPr rtl="0"/>
            <a:r>
              <a:rPr lang="nl-NL" noProof="0" dirty="0"/>
              <a:t>Een voettekst toevoegen</a:t>
            </a:r>
          </a:p>
        </p:txBody>
      </p:sp>
      <p:sp>
        <p:nvSpPr>
          <p:cNvPr id="4" name="Tijdelijke aanduiding voor datum 3"/>
          <p:cNvSpPr>
            <a:spLocks noGrp="1"/>
          </p:cNvSpPr>
          <p:nvPr>
            <p:ph type="dt" sz="half" idx="10"/>
          </p:nvPr>
        </p:nvSpPr>
        <p:spPr/>
        <p:txBody>
          <a:bodyPr rtlCol="0"/>
          <a:lstStyle/>
          <a:p>
            <a:pPr rtl="0"/>
            <a:fld id="{5DAAD687-29E0-4AAC-8A98-5901C25DFDDF}" type="datetime1">
              <a:rPr lang="nl-NL" noProof="0" smtClean="0"/>
              <a:t>10-9-2026</a:t>
            </a:fld>
            <a:endParaRPr lang="nl-NL" noProof="0" dirty="0"/>
          </a:p>
        </p:txBody>
      </p:sp>
      <p:sp>
        <p:nvSpPr>
          <p:cNvPr id="6" name="Tijdelijke aanduiding voor dianummer 5"/>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9523412" y="646112"/>
            <a:ext cx="1828801" cy="5522913"/>
          </a:xfrm>
        </p:spPr>
        <p:txBody>
          <a:bodyPr vert="eaVert" rtlCol="0"/>
          <a:lstStyle>
            <a:lvl1pPr>
              <a:defRPr>
                <a:solidFill>
                  <a:schemeClr val="accent1">
                    <a:lumMod val="50000"/>
                  </a:schemeClr>
                </a:solidFill>
              </a:defRPr>
            </a:lvl1pPr>
          </a:lstStyle>
          <a:p>
            <a:pPr rtl="0"/>
            <a:r>
              <a:rPr lang="nl-NL" noProof="0"/>
              <a:t>Klik om stijl te bewerken</a:t>
            </a:r>
            <a:endParaRPr lang="nl-NL" noProof="0" dirty="0"/>
          </a:p>
        </p:txBody>
      </p:sp>
      <p:sp>
        <p:nvSpPr>
          <p:cNvPr id="3" name="Tijdelijke aanduiding voor verticale tekst 2"/>
          <p:cNvSpPr>
            <a:spLocks noGrp="1"/>
          </p:cNvSpPr>
          <p:nvPr>
            <p:ph type="body" orient="vert" idx="1"/>
          </p:nvPr>
        </p:nvSpPr>
        <p:spPr>
          <a:xfrm>
            <a:off x="1522412" y="646112"/>
            <a:ext cx="7620000" cy="5522913"/>
          </a:xfrm>
        </p:spPr>
        <p:txBody>
          <a:bodyPr vert="eaVert" rtlCol="0"/>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voettekst 4"/>
          <p:cNvSpPr>
            <a:spLocks noGrp="1"/>
          </p:cNvSpPr>
          <p:nvPr>
            <p:ph type="ftr" sz="quarter" idx="11"/>
          </p:nvPr>
        </p:nvSpPr>
        <p:spPr/>
        <p:txBody>
          <a:bodyPr rtlCol="0"/>
          <a:lstStyle/>
          <a:p>
            <a:pPr rtl="0"/>
            <a:r>
              <a:rPr lang="nl-NL" noProof="0" dirty="0"/>
              <a:t>Een voettekst toevoegen</a:t>
            </a:r>
          </a:p>
        </p:txBody>
      </p:sp>
      <p:sp>
        <p:nvSpPr>
          <p:cNvPr id="4" name="Tijdelijke aanduiding voor datum 3"/>
          <p:cNvSpPr>
            <a:spLocks noGrp="1"/>
          </p:cNvSpPr>
          <p:nvPr>
            <p:ph type="dt" sz="half" idx="10"/>
          </p:nvPr>
        </p:nvSpPr>
        <p:spPr/>
        <p:txBody>
          <a:bodyPr rtlCol="0"/>
          <a:lstStyle/>
          <a:p>
            <a:pPr rtl="0"/>
            <a:fld id="{199B026C-CB6A-4803-B117-11A4914D98F5}" type="datetime1">
              <a:rPr lang="nl-NL" noProof="0" smtClean="0"/>
              <a:t>10-9-2026</a:t>
            </a:fld>
            <a:endParaRPr lang="nl-NL" noProof="0" dirty="0"/>
          </a:p>
        </p:txBody>
      </p:sp>
      <p:sp>
        <p:nvSpPr>
          <p:cNvPr id="6" name="Tijdelijke aanduiding voor dianummer 5"/>
          <p:cNvSpPr>
            <a:spLocks noGrp="1"/>
          </p:cNvSpPr>
          <p:nvPr>
            <p:ph type="sldNum" sz="quarter" idx="12"/>
          </p:nvPr>
        </p:nvSpPr>
        <p:spPr/>
        <p:txBody>
          <a:bodyPr rtlCol="0"/>
          <a:lstStyle/>
          <a:p>
            <a:pPr rtl="0"/>
            <a:fld id="{2A013F82-EE5E-44EE-A61D-E31C6657F26F}" type="slidenum">
              <a:rPr lang="nl-NL" noProof="0" smtClean="0"/>
              <a:t>‹nr.›</a:t>
            </a:fld>
            <a:endParaRPr lang="nl-NL" noProof="0" dirty="0"/>
          </a:p>
        </p:txBody>
      </p:sp>
      <p:cxnSp>
        <p:nvCxnSpPr>
          <p:cNvPr id="7" name="Rechte verbindingslijn 6"/>
          <p:cNvCxnSpPr/>
          <p:nvPr/>
        </p:nvCxnSpPr>
        <p:spPr>
          <a:xfrm>
            <a:off x="9371012" y="762000"/>
            <a:ext cx="0" cy="533400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pPr rtl="0"/>
            <a:r>
              <a:rPr lang="nl-NL" noProof="0" dirty="0"/>
              <a:t>Klik om de titelstijl van het model te bewerken</a:t>
            </a:r>
          </a:p>
        </p:txBody>
      </p:sp>
      <p:sp>
        <p:nvSpPr>
          <p:cNvPr id="3" name="Tijdelijke aanduiding voor tekst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rtl="0"/>
            <a:r>
              <a:rPr lang="nl-NL" noProof="0" dirty="0"/>
              <a:t>Tekststijlen van het model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5" name="Tijdelijke aanduiding voor voettekst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100">
                <a:solidFill>
                  <a:schemeClr val="tx1"/>
                </a:solidFill>
              </a:defRPr>
            </a:lvl1pPr>
          </a:lstStyle>
          <a:p>
            <a:pPr rtl="0"/>
            <a:r>
              <a:rPr lang="nl-NL" noProof="0" dirty="0"/>
              <a:t>Een voettekst toevoegen</a:t>
            </a:r>
          </a:p>
        </p:txBody>
      </p:sp>
      <p:sp>
        <p:nvSpPr>
          <p:cNvPr id="4" name="Tijdelijke aanduiding voor datum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solidFill>
              </a:defRPr>
            </a:lvl1pPr>
          </a:lstStyle>
          <a:p>
            <a:pPr rtl="0"/>
            <a:fld id="{17D6B0A4-64B8-43BF-B307-E70BCC22A851}" type="datetime1">
              <a:rPr lang="nl-NL" noProof="0" smtClean="0"/>
              <a:t>10-9-2026</a:t>
            </a:fld>
            <a:endParaRPr lang="nl-NL" noProof="0" dirty="0"/>
          </a:p>
        </p:txBody>
      </p:sp>
      <p:sp>
        <p:nvSpPr>
          <p:cNvPr id="6" name="Tijdelijke aanduiding voor dianumm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100">
                <a:solidFill>
                  <a:schemeClr val="tx1"/>
                </a:solidFill>
              </a:defRPr>
            </a:lvl1pPr>
          </a:lstStyle>
          <a:p>
            <a:pPr rtl="0"/>
            <a:fld id="{2A013F82-EE5E-44EE-A61D-E31C6657F26F}" type="slidenum">
              <a:rPr lang="nl-NL" noProof="0" smtClean="0"/>
              <a:pPr rtl="0"/>
              <a:t>‹nr.›</a:t>
            </a:fld>
            <a:endParaRPr lang="nl-NL" noProof="0" dirty="0"/>
          </a:p>
        </p:txBody>
      </p:sp>
      <p:pic>
        <p:nvPicPr>
          <p:cNvPr id="9" name="Afbeelding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hthoek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dirty="0"/>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accent1">
              <a:lumMod val="50000"/>
            </a:schemeClr>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90000"/>
            <a:lumOff val="1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90000"/>
            <a:lumOff val="1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90000"/>
            <a:lumOff val="1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s://miljonairsclub.biz/pilaar-2-vastgoed/" TargetMode="External"/><Relationship Id="rId7" Type="http://schemas.openxmlformats.org/officeDocument/2006/relationships/hyperlink" Target="https://miljonairsclub.biz/cash-10-of-your-spare-money/" TargetMode="External"/><Relationship Id="rId2" Type="http://schemas.openxmlformats.org/officeDocument/2006/relationships/hyperlink" Target="https://miljonairsclub.biz/pilaar-1-edelmetalen-en-industriele-metalen/" TargetMode="External"/><Relationship Id="rId1" Type="http://schemas.openxmlformats.org/officeDocument/2006/relationships/slideLayout" Target="../slideLayouts/slideLayout2.xml"/><Relationship Id="rId6" Type="http://schemas.openxmlformats.org/officeDocument/2006/relationships/hyperlink" Target="https://miljonairsclub.biz/pilaar-5-speciale-projecten/" TargetMode="External"/><Relationship Id="rId5" Type="http://schemas.openxmlformats.org/officeDocument/2006/relationships/hyperlink" Target="https://miljonairsclub.biz/pilaar-4-leningen/" TargetMode="External"/><Relationship Id="rId4" Type="http://schemas.openxmlformats.org/officeDocument/2006/relationships/hyperlink" Target="https://miljonairsclub.biz/pilaar-3-crypto-bedrijve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thesilvermountain.nl/en/gold-pric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hesilvermountain.nl/en/silver-pric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ollandgold.nl/" TargetMode="External"/><Relationship Id="rId2" Type="http://schemas.openxmlformats.org/officeDocument/2006/relationships/hyperlink" Target="https://www.goud999safe.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uvesta.eu/" TargetMode="External"/><Relationship Id="rId2" Type="http://schemas.openxmlformats.org/officeDocument/2006/relationships/hyperlink" Target="https://goldbusters.co.uk/" TargetMode="External"/><Relationship Id="rId1" Type="http://schemas.openxmlformats.org/officeDocument/2006/relationships/slideLayout" Target="../slideLayouts/slideLayout2.xml"/><Relationship Id="rId4" Type="http://schemas.openxmlformats.org/officeDocument/2006/relationships/hyperlink" Target="https://www.goldrepublic.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interactivebrokers.ie/en/home.ph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miljonairsclub@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normAutofit/>
          </a:bodyPr>
          <a:lstStyle/>
          <a:p>
            <a:pPr algn="ctr" rtl="0"/>
            <a:r>
              <a:rPr lang="nl-NL" sz="4000" dirty="0"/>
              <a:t>Pillar 1</a:t>
            </a:r>
            <a:br>
              <a:rPr lang="nl-NL" sz="4000" dirty="0"/>
            </a:br>
            <a:r>
              <a:rPr lang="nl-NL" sz="4000" dirty="0"/>
              <a:t> Precious metals (gold/silver)</a:t>
            </a:r>
            <a:br>
              <a:rPr lang="nl-NL" sz="4000" dirty="0"/>
            </a:br>
            <a:r>
              <a:rPr lang="nl-NL" sz="4000" dirty="0"/>
              <a:t> and </a:t>
            </a:r>
            <a:br>
              <a:rPr lang="nl-NL" sz="4000" dirty="0"/>
            </a:br>
            <a:r>
              <a:rPr lang="nl-NL" sz="4000" dirty="0"/>
              <a:t>industrial metals (uranium/copper)</a:t>
            </a:r>
          </a:p>
        </p:txBody>
      </p:sp>
      <p:sp>
        <p:nvSpPr>
          <p:cNvPr id="3" name="Subtitel 2"/>
          <p:cNvSpPr>
            <a:spLocks noGrp="1"/>
          </p:cNvSpPr>
          <p:nvPr>
            <p:ph type="subTitle" idx="1"/>
          </p:nvPr>
        </p:nvSpPr>
        <p:spPr/>
        <p:txBody>
          <a:bodyPr rtlCol="0"/>
          <a:lstStyle/>
          <a:p>
            <a:pPr algn="ctr" rtl="0"/>
            <a:r>
              <a:rPr lang="nl-NL" dirty="0"/>
              <a:t>To Earn Money Effortlessly</a:t>
            </a:r>
          </a:p>
        </p:txBody>
      </p:sp>
      <p:pic>
        <p:nvPicPr>
          <p:cNvPr id="7" name="Afbeelding 6">
            <a:extLst>
              <a:ext uri="{FF2B5EF4-FFF2-40B4-BE49-F238E27FC236}">
                <a16:creationId xmlns:a16="http://schemas.microsoft.com/office/drawing/2014/main" id="{10CDF9B1-2F42-1B90-E56A-17D39AD31A37}"/>
              </a:ext>
            </a:extLst>
          </p:cNvPr>
          <p:cNvPicPr>
            <a:picLocks noChangeAspect="1"/>
          </p:cNvPicPr>
          <p:nvPr/>
        </p:nvPicPr>
        <p:blipFill>
          <a:blip r:embed="rId3"/>
          <a:stretch>
            <a:fillRect/>
          </a:stretch>
        </p:blipFill>
        <p:spPr>
          <a:xfrm>
            <a:off x="1520824" y="197404"/>
            <a:ext cx="2160240" cy="1215135"/>
          </a:xfrm>
          <a:prstGeom prst="rect">
            <a:avLst/>
          </a:prstGeom>
        </p:spPr>
      </p:pic>
      <p:pic>
        <p:nvPicPr>
          <p:cNvPr id="4" name="Afbeelding 3">
            <a:extLst>
              <a:ext uri="{FF2B5EF4-FFF2-40B4-BE49-F238E27FC236}">
                <a16:creationId xmlns:a16="http://schemas.microsoft.com/office/drawing/2014/main" id="{CA9C66CC-C612-DED1-3621-5E04D089155C}"/>
              </a:ext>
            </a:extLst>
          </p:cNvPr>
          <p:cNvPicPr>
            <a:picLocks noChangeAspect="1"/>
          </p:cNvPicPr>
          <p:nvPr/>
        </p:nvPicPr>
        <p:blipFill>
          <a:blip r:embed="rId4"/>
          <a:stretch>
            <a:fillRect/>
          </a:stretch>
        </p:blipFill>
        <p:spPr>
          <a:xfrm>
            <a:off x="3886813" y="5446029"/>
            <a:ext cx="1213209" cy="1402202"/>
          </a:xfrm>
          <a:prstGeom prst="rect">
            <a:avLst/>
          </a:prstGeom>
        </p:spPr>
      </p:pic>
      <p:pic>
        <p:nvPicPr>
          <p:cNvPr id="6" name="Afbeelding 5">
            <a:extLst>
              <a:ext uri="{FF2B5EF4-FFF2-40B4-BE49-F238E27FC236}">
                <a16:creationId xmlns:a16="http://schemas.microsoft.com/office/drawing/2014/main" id="{1AA27CD0-BA21-5E31-07D3-394D8D2CCF61}"/>
              </a:ext>
            </a:extLst>
          </p:cNvPr>
          <p:cNvPicPr>
            <a:picLocks noChangeAspect="1"/>
          </p:cNvPicPr>
          <p:nvPr/>
        </p:nvPicPr>
        <p:blipFill>
          <a:blip r:embed="rId5"/>
          <a:stretch>
            <a:fillRect/>
          </a:stretch>
        </p:blipFill>
        <p:spPr>
          <a:xfrm>
            <a:off x="6273887" y="28831"/>
            <a:ext cx="1609100" cy="1605278"/>
          </a:xfrm>
          <a:prstGeom prst="rect">
            <a:avLst/>
          </a:prstGeom>
        </p:spPr>
      </p:pic>
      <p:pic>
        <p:nvPicPr>
          <p:cNvPr id="9" name="Afbeelding 8">
            <a:extLst>
              <a:ext uri="{FF2B5EF4-FFF2-40B4-BE49-F238E27FC236}">
                <a16:creationId xmlns:a16="http://schemas.microsoft.com/office/drawing/2014/main" id="{508AB05A-0881-F43D-9967-4684A8A12274}"/>
              </a:ext>
            </a:extLst>
          </p:cNvPr>
          <p:cNvPicPr>
            <a:picLocks noChangeAspect="1"/>
          </p:cNvPicPr>
          <p:nvPr/>
        </p:nvPicPr>
        <p:blipFill>
          <a:blip r:embed="rId6"/>
          <a:stretch>
            <a:fillRect/>
          </a:stretch>
        </p:blipFill>
        <p:spPr>
          <a:xfrm>
            <a:off x="4222204" y="9770"/>
            <a:ext cx="1609100" cy="1609100"/>
          </a:xfrm>
          <a:prstGeom prst="rect">
            <a:avLst/>
          </a:prstGeom>
        </p:spPr>
      </p:pic>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B32718-20C2-6694-A08F-088B29099C06}"/>
              </a:ext>
            </a:extLst>
          </p:cNvPr>
          <p:cNvSpPr>
            <a:spLocks noGrp="1"/>
          </p:cNvSpPr>
          <p:nvPr>
            <p:ph type="title"/>
          </p:nvPr>
        </p:nvSpPr>
        <p:spPr/>
        <p:txBody>
          <a:bodyPr/>
          <a:lstStyle/>
          <a:p>
            <a:r>
              <a:rPr lang="nl-NL" dirty="0"/>
              <a:t>My 5 pillar philosophy</a:t>
            </a:r>
          </a:p>
        </p:txBody>
      </p:sp>
      <p:sp>
        <p:nvSpPr>
          <p:cNvPr id="3" name="Tijdelijke aanduiding voor inhoud 2">
            <a:extLst>
              <a:ext uri="{FF2B5EF4-FFF2-40B4-BE49-F238E27FC236}">
                <a16:creationId xmlns:a16="http://schemas.microsoft.com/office/drawing/2014/main" id="{730DCCB0-6D08-F43A-0ACA-D9DA480DA696}"/>
              </a:ext>
            </a:extLst>
          </p:cNvPr>
          <p:cNvSpPr>
            <a:spLocks noGrp="1"/>
          </p:cNvSpPr>
          <p:nvPr>
            <p:ph idx="1"/>
          </p:nvPr>
        </p:nvSpPr>
        <p:spPr>
          <a:xfrm>
            <a:off x="1522413" y="1844824"/>
            <a:ext cx="9972599" cy="5013176"/>
          </a:xfrm>
        </p:spPr>
        <p:txBody>
          <a:bodyPr>
            <a:normAutofit/>
          </a:bodyPr>
          <a:lstStyle/>
          <a:p>
            <a:pPr marL="0" indent="0">
              <a:buNone/>
            </a:pPr>
            <a:r>
              <a:rPr lang="nl-NL" b="1" dirty="0">
                <a:solidFill>
                  <a:srgbClr val="4E78F0"/>
                </a:solidFill>
                <a:hlinkClick r:id="rId2">
                  <a:extLst>
                    <a:ext uri="{A12FA001-AC4F-418D-AE19-62706E023703}">
                      <ahyp:hlinkClr xmlns:ahyp="http://schemas.microsoft.com/office/drawing/2018/hyperlinkcolor" val="tx"/>
                    </a:ext>
                  </a:extLst>
                </a:hlinkClick>
              </a:rPr>
              <a:t>Pillar 1:</a:t>
            </a:r>
            <a:r>
              <a:rPr lang="nl-NL" dirty="0">
                <a:solidFill>
                  <a:srgbClr val="4E78F0"/>
                </a:solidFill>
                <a:hlinkClick r:id="rId2">
                  <a:extLst>
                    <a:ext uri="{A12FA001-AC4F-418D-AE19-62706E023703}">
                      <ahyp:hlinkClr xmlns:ahyp="http://schemas.microsoft.com/office/drawing/2018/hyperlinkcolor" val="tx"/>
                    </a:ext>
                  </a:extLst>
                </a:hlinkClick>
              </a:rPr>
              <a:t> </a:t>
            </a:r>
            <a:r>
              <a:rPr lang="nl-NL" dirty="0"/>
              <a:t>Investing in </a:t>
            </a:r>
            <a:r>
              <a:rPr lang="nl-NL" b="1" dirty="0">
                <a:solidFill>
                  <a:srgbClr val="FF0000"/>
                </a:solidFill>
              </a:rPr>
              <a:t>gold/silver and uranium/copper </a:t>
            </a:r>
            <a:r>
              <a:rPr lang="nl-NL" dirty="0"/>
              <a:t>(</a:t>
            </a:r>
            <a:r>
              <a:rPr lang="nl-NL" b="1" dirty="0"/>
              <a:t>15%</a:t>
            </a:r>
            <a:r>
              <a:rPr lang="nl-NL" dirty="0"/>
              <a:t>)</a:t>
            </a:r>
          </a:p>
          <a:p>
            <a:pPr marL="0" indent="0">
              <a:buNone/>
            </a:pPr>
            <a:r>
              <a:rPr lang="nl-NL" b="1" dirty="0">
                <a:solidFill>
                  <a:srgbClr val="4E78F0"/>
                </a:solidFill>
                <a:hlinkClick r:id="rId3">
                  <a:extLst>
                    <a:ext uri="{A12FA001-AC4F-418D-AE19-62706E023703}">
                      <ahyp:hlinkClr xmlns:ahyp="http://schemas.microsoft.com/office/drawing/2018/hyperlinkcolor" val="tx"/>
                    </a:ext>
                  </a:extLst>
                </a:hlinkClick>
              </a:rPr>
              <a:t>Pillar 2: </a:t>
            </a:r>
            <a:r>
              <a:rPr lang="nl-NL" dirty="0"/>
              <a:t>Real estate investments such as E-Estate and home equity (</a:t>
            </a:r>
            <a:r>
              <a:rPr lang="nl-NL" b="1" dirty="0"/>
              <a:t>20%</a:t>
            </a:r>
            <a:r>
              <a:rPr lang="nl-NL" dirty="0"/>
              <a:t>)</a:t>
            </a:r>
          </a:p>
          <a:p>
            <a:pPr marL="0" indent="0">
              <a:buNone/>
            </a:pPr>
            <a:r>
              <a:rPr lang="nl-NL" b="1" dirty="0">
                <a:solidFill>
                  <a:srgbClr val="4E78F0"/>
                </a:solidFill>
                <a:hlinkClick r:id="rId4">
                  <a:extLst>
                    <a:ext uri="{A12FA001-AC4F-418D-AE19-62706E023703}">
                      <ahyp:hlinkClr xmlns:ahyp="http://schemas.microsoft.com/office/drawing/2018/hyperlinkcolor" val="tx"/>
                    </a:ext>
                  </a:extLst>
                </a:hlinkClick>
              </a:rPr>
              <a:t>Pillar 3:</a:t>
            </a:r>
            <a:r>
              <a:rPr lang="nl-NL" dirty="0"/>
              <a:t> Cryptocurrencies or crypto companies such as, XRPaibot (XABclub), VortexCapital, OrbitOne (formerly Aurum), BTC, XLM and XRP (</a:t>
            </a:r>
            <a:r>
              <a:rPr lang="nl-NL" b="1" dirty="0"/>
              <a:t>25%</a:t>
            </a:r>
            <a:r>
              <a:rPr lang="nl-NL" dirty="0"/>
              <a:t>), also crypto wallets</a:t>
            </a:r>
          </a:p>
          <a:p>
            <a:pPr marL="0" indent="0">
              <a:buNone/>
            </a:pPr>
            <a:r>
              <a:rPr lang="nl-NL" b="1" dirty="0">
                <a:solidFill>
                  <a:srgbClr val="4E78F0"/>
                </a:solidFill>
                <a:hlinkClick r:id="rId5">
                  <a:extLst>
                    <a:ext uri="{A12FA001-AC4F-418D-AE19-62706E023703}">
                      <ahyp:hlinkClr xmlns:ahyp="http://schemas.microsoft.com/office/drawing/2018/hyperlinkcolor" val="tx"/>
                    </a:ext>
                  </a:extLst>
                </a:hlinkClick>
              </a:rPr>
              <a:t>Pillar 4</a:t>
            </a:r>
            <a:r>
              <a:rPr lang="nl-NL" b="1" dirty="0">
                <a:solidFill>
                  <a:srgbClr val="4E78F0"/>
                </a:solidFill>
              </a:rPr>
              <a:t>:</a:t>
            </a:r>
            <a:r>
              <a:rPr lang="nl-NL" dirty="0"/>
              <a:t> Loans such as NeoFinance and FinoMark (</a:t>
            </a:r>
            <a:r>
              <a:rPr lang="nl-NL" b="1" dirty="0"/>
              <a:t>15%</a:t>
            </a:r>
            <a:r>
              <a:rPr lang="nl-NL" dirty="0"/>
              <a:t>)</a:t>
            </a:r>
          </a:p>
          <a:p>
            <a:pPr marL="0" indent="0">
              <a:buNone/>
            </a:pPr>
            <a:r>
              <a:rPr lang="nl-NL" b="1" dirty="0">
                <a:solidFill>
                  <a:srgbClr val="4E78F0"/>
                </a:solidFill>
                <a:hlinkClick r:id="rId6">
                  <a:extLst>
                    <a:ext uri="{A12FA001-AC4F-418D-AE19-62706E023703}">
                      <ahyp:hlinkClr xmlns:ahyp="http://schemas.microsoft.com/office/drawing/2018/hyperlinkcolor" val="tx"/>
                    </a:ext>
                  </a:extLst>
                </a:hlinkClick>
              </a:rPr>
              <a:t>Pillar 5:</a:t>
            </a:r>
            <a:r>
              <a:rPr lang="nl-NL" dirty="0">
                <a:solidFill>
                  <a:srgbClr val="4E78F0"/>
                </a:solidFill>
                <a:hlinkClick r:id="rId6">
                  <a:extLst>
                    <a:ext uri="{A12FA001-AC4F-418D-AE19-62706E023703}">
                      <ahyp:hlinkClr xmlns:ahyp="http://schemas.microsoft.com/office/drawing/2018/hyperlinkcolor" val="tx"/>
                    </a:ext>
                  </a:extLst>
                </a:hlinkClick>
              </a:rPr>
              <a:t> </a:t>
            </a:r>
            <a:r>
              <a:rPr lang="nl-NL" dirty="0"/>
              <a:t>Special projects such as QFS projects, New York project, Future Tech project idea , Skyway (SWC </a:t>
            </a:r>
            <a:r>
              <a:rPr lang="nl-NL" dirty="0">
                <a:sym typeface="Wingdings" panose="05000000000000000000" pitchFamily="2" charset="2"/>
              </a:rPr>
              <a:t> Micron Global)</a:t>
            </a:r>
            <a:r>
              <a:rPr lang="nl-NL" dirty="0"/>
              <a:t>, Bytnex (</a:t>
            </a:r>
            <a:r>
              <a:rPr lang="nl-NL" b="1" dirty="0"/>
              <a:t>15%</a:t>
            </a:r>
            <a:r>
              <a:rPr lang="nl-NL" dirty="0"/>
              <a:t>)</a:t>
            </a:r>
          </a:p>
          <a:p>
            <a:pPr marL="0" indent="0">
              <a:buNone/>
            </a:pPr>
            <a:r>
              <a:rPr lang="nl-NL" b="1" dirty="0">
                <a:solidFill>
                  <a:srgbClr val="4E78F0"/>
                </a:solidFill>
                <a:hlinkClick r:id="rId7">
                  <a:extLst>
                    <a:ext uri="{A12FA001-AC4F-418D-AE19-62706E023703}">
                      <ahyp:hlinkClr xmlns:ahyp="http://schemas.microsoft.com/office/drawing/2018/hyperlinkcolor" val="tx"/>
                    </a:ext>
                  </a:extLst>
                </a:hlinkClick>
              </a:rPr>
              <a:t>Cash: </a:t>
            </a:r>
            <a:r>
              <a:rPr lang="nl-NL" b="1" dirty="0"/>
              <a:t>10% </a:t>
            </a:r>
            <a:r>
              <a:rPr lang="nl-NL" dirty="0"/>
              <a:t>of your spare money</a:t>
            </a:r>
          </a:p>
        </p:txBody>
      </p:sp>
    </p:spTree>
    <p:extLst>
      <p:ext uri="{BB962C8B-B14F-4D97-AF65-F5344CB8AC3E}">
        <p14:creationId xmlns:p14="http://schemas.microsoft.com/office/powerpoint/2010/main" val="1893625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E61DC-AF51-AE82-D489-FCD6793F87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87C7F5-7A31-27DC-91A6-5F30465799AA}"/>
              </a:ext>
            </a:extLst>
          </p:cNvPr>
          <p:cNvSpPr>
            <a:spLocks noGrp="1"/>
          </p:cNvSpPr>
          <p:nvPr>
            <p:ph type="ctrTitle"/>
          </p:nvPr>
        </p:nvSpPr>
        <p:spPr/>
        <p:txBody>
          <a:bodyPr rtlCol="0">
            <a:normAutofit/>
          </a:bodyPr>
          <a:lstStyle/>
          <a:p>
            <a:pPr algn="ctr" rtl="0"/>
            <a:br>
              <a:rPr lang="nl-NL" sz="4000" dirty="0"/>
            </a:br>
            <a:r>
              <a:rPr lang="nl-NL" sz="4000" dirty="0"/>
              <a:t> Performance last year</a:t>
            </a:r>
            <a:br>
              <a:rPr lang="nl-NL" sz="4000" dirty="0"/>
            </a:br>
            <a:r>
              <a:rPr lang="nl-NL" sz="4000" dirty="0"/>
              <a:t> for</a:t>
            </a:r>
            <a:br>
              <a:rPr lang="nl-NL" sz="4000" dirty="0"/>
            </a:br>
            <a:r>
              <a:rPr lang="nl-NL" sz="4000" dirty="0"/>
              <a:t>gold/silver</a:t>
            </a:r>
            <a:br>
              <a:rPr lang="nl-NL" sz="4000" dirty="0"/>
            </a:br>
            <a:r>
              <a:rPr lang="nl-NL" sz="4000" dirty="0"/>
              <a:t> and</a:t>
            </a:r>
            <a:br>
              <a:rPr lang="nl-NL" sz="4000" dirty="0"/>
            </a:br>
            <a:r>
              <a:rPr lang="nl-NL" sz="4000" dirty="0"/>
              <a:t> uranium/copper </a:t>
            </a:r>
          </a:p>
        </p:txBody>
      </p:sp>
      <p:sp>
        <p:nvSpPr>
          <p:cNvPr id="3" name="Subtitel 2">
            <a:extLst>
              <a:ext uri="{FF2B5EF4-FFF2-40B4-BE49-F238E27FC236}">
                <a16:creationId xmlns:a16="http://schemas.microsoft.com/office/drawing/2014/main" id="{D5763876-E1B8-C608-F37A-B9E8C79FC5E0}"/>
              </a:ext>
            </a:extLst>
          </p:cNvPr>
          <p:cNvSpPr>
            <a:spLocks noGrp="1"/>
          </p:cNvSpPr>
          <p:nvPr>
            <p:ph type="subTitle" idx="1"/>
          </p:nvPr>
        </p:nvSpPr>
        <p:spPr/>
        <p:txBody>
          <a:bodyPr rtlCol="0"/>
          <a:lstStyle/>
          <a:p>
            <a:pPr algn="ctr" rtl="0"/>
            <a:r>
              <a:rPr lang="nl-NL" dirty="0"/>
              <a:t>To Earn Money Effortlessly</a:t>
            </a:r>
          </a:p>
        </p:txBody>
      </p:sp>
      <p:pic>
        <p:nvPicPr>
          <p:cNvPr id="7" name="Afbeelding 6">
            <a:extLst>
              <a:ext uri="{FF2B5EF4-FFF2-40B4-BE49-F238E27FC236}">
                <a16:creationId xmlns:a16="http://schemas.microsoft.com/office/drawing/2014/main" id="{F470B0C4-254A-758B-C448-F866E7A36604}"/>
              </a:ext>
            </a:extLst>
          </p:cNvPr>
          <p:cNvPicPr>
            <a:picLocks noChangeAspect="1"/>
          </p:cNvPicPr>
          <p:nvPr/>
        </p:nvPicPr>
        <p:blipFill>
          <a:blip r:embed="rId3"/>
          <a:stretch>
            <a:fillRect/>
          </a:stretch>
        </p:blipFill>
        <p:spPr>
          <a:xfrm>
            <a:off x="1520824" y="197404"/>
            <a:ext cx="2160240" cy="1215135"/>
          </a:xfrm>
          <a:prstGeom prst="rect">
            <a:avLst/>
          </a:prstGeom>
        </p:spPr>
      </p:pic>
      <p:pic>
        <p:nvPicPr>
          <p:cNvPr id="4" name="Afbeelding 3">
            <a:extLst>
              <a:ext uri="{FF2B5EF4-FFF2-40B4-BE49-F238E27FC236}">
                <a16:creationId xmlns:a16="http://schemas.microsoft.com/office/drawing/2014/main" id="{11208F83-F0A9-5A7E-D0A2-75486B70CF8E}"/>
              </a:ext>
            </a:extLst>
          </p:cNvPr>
          <p:cNvPicPr>
            <a:picLocks noChangeAspect="1"/>
          </p:cNvPicPr>
          <p:nvPr/>
        </p:nvPicPr>
        <p:blipFill>
          <a:blip r:embed="rId4"/>
          <a:stretch>
            <a:fillRect/>
          </a:stretch>
        </p:blipFill>
        <p:spPr>
          <a:xfrm>
            <a:off x="3886813" y="5446029"/>
            <a:ext cx="1213209" cy="1402202"/>
          </a:xfrm>
          <a:prstGeom prst="rect">
            <a:avLst/>
          </a:prstGeom>
        </p:spPr>
      </p:pic>
      <p:pic>
        <p:nvPicPr>
          <p:cNvPr id="6" name="Afbeelding 5">
            <a:extLst>
              <a:ext uri="{FF2B5EF4-FFF2-40B4-BE49-F238E27FC236}">
                <a16:creationId xmlns:a16="http://schemas.microsoft.com/office/drawing/2014/main" id="{A901608D-B028-990D-3196-E194EC3C6BE2}"/>
              </a:ext>
            </a:extLst>
          </p:cNvPr>
          <p:cNvPicPr>
            <a:picLocks noChangeAspect="1"/>
          </p:cNvPicPr>
          <p:nvPr/>
        </p:nvPicPr>
        <p:blipFill>
          <a:blip r:embed="rId5"/>
          <a:stretch>
            <a:fillRect/>
          </a:stretch>
        </p:blipFill>
        <p:spPr>
          <a:xfrm>
            <a:off x="6273887" y="28831"/>
            <a:ext cx="1609100" cy="1605278"/>
          </a:xfrm>
          <a:prstGeom prst="rect">
            <a:avLst/>
          </a:prstGeom>
        </p:spPr>
      </p:pic>
      <p:pic>
        <p:nvPicPr>
          <p:cNvPr id="9" name="Afbeelding 8">
            <a:extLst>
              <a:ext uri="{FF2B5EF4-FFF2-40B4-BE49-F238E27FC236}">
                <a16:creationId xmlns:a16="http://schemas.microsoft.com/office/drawing/2014/main" id="{E4075CDC-1398-A0D1-99CD-D486DCB636C3}"/>
              </a:ext>
            </a:extLst>
          </p:cNvPr>
          <p:cNvPicPr>
            <a:picLocks noChangeAspect="1"/>
          </p:cNvPicPr>
          <p:nvPr/>
        </p:nvPicPr>
        <p:blipFill>
          <a:blip r:embed="rId6"/>
          <a:stretch>
            <a:fillRect/>
          </a:stretch>
        </p:blipFill>
        <p:spPr>
          <a:xfrm>
            <a:off x="4222204" y="9770"/>
            <a:ext cx="1609100" cy="1609100"/>
          </a:xfrm>
          <a:prstGeom prst="rect">
            <a:avLst/>
          </a:prstGeom>
        </p:spPr>
      </p:pic>
    </p:spTree>
    <p:extLst>
      <p:ext uri="{BB962C8B-B14F-4D97-AF65-F5344CB8AC3E}">
        <p14:creationId xmlns:p14="http://schemas.microsoft.com/office/powerpoint/2010/main" val="2128298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A31423-572C-5F6B-D81A-E38B8F0C5C88}"/>
              </a:ext>
            </a:extLst>
          </p:cNvPr>
          <p:cNvSpPr>
            <a:spLocks noGrp="1"/>
          </p:cNvSpPr>
          <p:nvPr>
            <p:ph type="title"/>
          </p:nvPr>
        </p:nvSpPr>
        <p:spPr/>
        <p:txBody>
          <a:bodyPr/>
          <a:lstStyle/>
          <a:p>
            <a:pPr algn="ctr"/>
            <a:r>
              <a:rPr lang="nl-NL" dirty="0"/>
              <a:t>Performance last year</a:t>
            </a:r>
            <a:br>
              <a:rPr lang="nl-NL" dirty="0"/>
            </a:br>
            <a:r>
              <a:rPr lang="nl-NL" dirty="0"/>
              <a:t> (September 8, 2025 through September 8, 2026)</a:t>
            </a:r>
          </a:p>
        </p:txBody>
      </p:sp>
      <p:sp>
        <p:nvSpPr>
          <p:cNvPr id="3" name="Tijdelijke aanduiding voor inhoud 2">
            <a:extLst>
              <a:ext uri="{FF2B5EF4-FFF2-40B4-BE49-F238E27FC236}">
                <a16:creationId xmlns:a16="http://schemas.microsoft.com/office/drawing/2014/main" id="{74EE084A-5B3D-A012-E0FB-A8DBDAE0F117}"/>
              </a:ext>
            </a:extLst>
          </p:cNvPr>
          <p:cNvSpPr>
            <a:spLocks noGrp="1"/>
          </p:cNvSpPr>
          <p:nvPr>
            <p:ph idx="1"/>
          </p:nvPr>
        </p:nvSpPr>
        <p:spPr/>
        <p:txBody>
          <a:bodyPr/>
          <a:lstStyle/>
          <a:p>
            <a:pPr marL="0" indent="0">
              <a:buNone/>
            </a:pPr>
            <a:r>
              <a:rPr lang="nl-NL" dirty="0"/>
              <a:t>Gold: 		+22,5%</a:t>
            </a:r>
          </a:p>
          <a:p>
            <a:pPr marL="0" indent="0">
              <a:buNone/>
            </a:pPr>
            <a:r>
              <a:rPr lang="nl-NL" dirty="0"/>
              <a:t>Silver:		+62,9%</a:t>
            </a:r>
          </a:p>
          <a:p>
            <a:pPr marL="0" indent="0">
              <a:buNone/>
            </a:pPr>
            <a:r>
              <a:rPr lang="nl-NL" dirty="0"/>
              <a:t>Uranium:	+17,5%</a:t>
            </a:r>
          </a:p>
          <a:p>
            <a:pPr marL="0" indent="0">
              <a:buNone/>
            </a:pPr>
            <a:r>
              <a:rPr lang="nl-NL" dirty="0"/>
              <a:t>Copper:	+46,1%</a:t>
            </a:r>
          </a:p>
          <a:p>
            <a:pPr marL="0" indent="0">
              <a:buNone/>
            </a:pPr>
            <a:endParaRPr lang="nl-NL" dirty="0"/>
          </a:p>
        </p:txBody>
      </p:sp>
    </p:spTree>
    <p:extLst>
      <p:ext uri="{BB962C8B-B14F-4D97-AF65-F5344CB8AC3E}">
        <p14:creationId xmlns:p14="http://schemas.microsoft.com/office/powerpoint/2010/main" val="7648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E7328-0E57-EA6C-1AAD-7E0B2EF66A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017805-242D-6352-4EDF-03C2E573E9F6}"/>
              </a:ext>
            </a:extLst>
          </p:cNvPr>
          <p:cNvSpPr>
            <a:spLocks noGrp="1"/>
          </p:cNvSpPr>
          <p:nvPr>
            <p:ph type="ctrTitle"/>
          </p:nvPr>
        </p:nvSpPr>
        <p:spPr>
          <a:xfrm>
            <a:off x="1051087" y="3802491"/>
            <a:ext cx="6882573" cy="931926"/>
          </a:xfrm>
        </p:spPr>
        <p:txBody>
          <a:bodyPr rtlCol="0">
            <a:normAutofit fontScale="90000"/>
          </a:bodyPr>
          <a:lstStyle/>
          <a:p>
            <a:pPr algn="ctr" rtl="0"/>
            <a:br>
              <a:rPr lang="nl-NL" sz="4400" dirty="0"/>
            </a:br>
            <a:br>
              <a:rPr lang="nl-NL" sz="4400" dirty="0"/>
            </a:br>
            <a:br>
              <a:rPr lang="nl-NL" sz="4400" dirty="0"/>
            </a:br>
            <a:br>
              <a:rPr lang="nl-NL" sz="2700" dirty="0"/>
            </a:br>
            <a:br>
              <a:rPr lang="nl-NL" sz="4400" dirty="0"/>
            </a:br>
            <a:r>
              <a:rPr lang="nl-NL" sz="3600" dirty="0"/>
              <a:t>Pillar 1 (gold/silver)</a:t>
            </a:r>
            <a:endParaRPr lang="nl-NL" sz="3600" b="1" dirty="0"/>
          </a:p>
        </p:txBody>
      </p:sp>
      <p:sp>
        <p:nvSpPr>
          <p:cNvPr id="3" name="Subtitel 2">
            <a:extLst>
              <a:ext uri="{FF2B5EF4-FFF2-40B4-BE49-F238E27FC236}">
                <a16:creationId xmlns:a16="http://schemas.microsoft.com/office/drawing/2014/main" id="{8C28657A-CEAD-F456-E3FD-BAB814FDEAE5}"/>
              </a:ext>
            </a:extLst>
          </p:cNvPr>
          <p:cNvSpPr>
            <a:spLocks noGrp="1"/>
          </p:cNvSpPr>
          <p:nvPr>
            <p:ph type="subTitle" idx="1"/>
          </p:nvPr>
        </p:nvSpPr>
        <p:spPr/>
        <p:txBody>
          <a:bodyPr rtlCol="0"/>
          <a:lstStyle/>
          <a:p>
            <a:pPr algn="ctr" rtl="0"/>
            <a:r>
              <a:rPr lang="nl-NL" dirty="0"/>
              <a:t>To Earn Money Effortlessly</a:t>
            </a:r>
          </a:p>
        </p:txBody>
      </p:sp>
      <p:pic>
        <p:nvPicPr>
          <p:cNvPr id="6" name="Afbeelding 5">
            <a:extLst>
              <a:ext uri="{FF2B5EF4-FFF2-40B4-BE49-F238E27FC236}">
                <a16:creationId xmlns:a16="http://schemas.microsoft.com/office/drawing/2014/main" id="{F3713527-2ECA-4811-7714-D8520478664F}"/>
              </a:ext>
            </a:extLst>
          </p:cNvPr>
          <p:cNvPicPr>
            <a:picLocks noChangeAspect="1"/>
          </p:cNvPicPr>
          <p:nvPr/>
        </p:nvPicPr>
        <p:blipFill>
          <a:blip r:embed="rId3"/>
          <a:stretch>
            <a:fillRect/>
          </a:stretch>
        </p:blipFill>
        <p:spPr>
          <a:xfrm>
            <a:off x="3886813" y="5396880"/>
            <a:ext cx="1213209" cy="1402202"/>
          </a:xfrm>
          <a:prstGeom prst="rect">
            <a:avLst/>
          </a:prstGeom>
        </p:spPr>
      </p:pic>
      <p:pic>
        <p:nvPicPr>
          <p:cNvPr id="24" name="Afbeelding 23">
            <a:extLst>
              <a:ext uri="{FF2B5EF4-FFF2-40B4-BE49-F238E27FC236}">
                <a16:creationId xmlns:a16="http://schemas.microsoft.com/office/drawing/2014/main" id="{4B6718CD-169F-31AB-BE67-7B6B6A5EDD0F}"/>
              </a:ext>
            </a:extLst>
          </p:cNvPr>
          <p:cNvPicPr>
            <a:picLocks noChangeAspect="1"/>
          </p:cNvPicPr>
          <p:nvPr/>
        </p:nvPicPr>
        <p:blipFill>
          <a:blip r:embed="rId4"/>
          <a:stretch>
            <a:fillRect/>
          </a:stretch>
        </p:blipFill>
        <p:spPr>
          <a:xfrm>
            <a:off x="2710036" y="1447946"/>
            <a:ext cx="3690290" cy="2081544"/>
          </a:xfrm>
          <a:prstGeom prst="rect">
            <a:avLst/>
          </a:prstGeom>
        </p:spPr>
      </p:pic>
    </p:spTree>
    <p:extLst>
      <p:ext uri="{BB962C8B-B14F-4D97-AF65-F5344CB8AC3E}">
        <p14:creationId xmlns:p14="http://schemas.microsoft.com/office/powerpoint/2010/main" val="1924817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7B52-974A-65A5-B8E3-60745C1B7D38}"/>
            </a:ext>
          </a:extLst>
        </p:cNvPr>
        <p:cNvGrpSpPr/>
        <p:nvPr/>
      </p:nvGrpSpPr>
      <p:grpSpPr>
        <a:xfrm>
          <a:off x="0" y="0"/>
          <a:ext cx="0" cy="0"/>
          <a:chOff x="0" y="0"/>
          <a:chExt cx="0" cy="0"/>
        </a:xfrm>
      </p:grpSpPr>
      <p:sp>
        <p:nvSpPr>
          <p:cNvPr id="13" name="Titel 12">
            <a:extLst>
              <a:ext uri="{FF2B5EF4-FFF2-40B4-BE49-F238E27FC236}">
                <a16:creationId xmlns:a16="http://schemas.microsoft.com/office/drawing/2014/main" id="{D33F8522-86F9-2F77-582C-BD8759411F89}"/>
              </a:ext>
            </a:extLst>
          </p:cNvPr>
          <p:cNvSpPr>
            <a:spLocks noGrp="1"/>
          </p:cNvSpPr>
          <p:nvPr>
            <p:ph type="title"/>
          </p:nvPr>
        </p:nvSpPr>
        <p:spPr/>
        <p:txBody>
          <a:bodyPr rtlCol="0"/>
          <a:lstStyle/>
          <a:p>
            <a:pPr rtl="0"/>
            <a:r>
              <a:rPr lang="nl-NL" dirty="0"/>
              <a:t>What are precious metals?</a:t>
            </a:r>
          </a:p>
        </p:txBody>
      </p:sp>
      <p:sp>
        <p:nvSpPr>
          <p:cNvPr id="14" name="Tijdelijke aanduiding voor inhoud 13">
            <a:extLst>
              <a:ext uri="{FF2B5EF4-FFF2-40B4-BE49-F238E27FC236}">
                <a16:creationId xmlns:a16="http://schemas.microsoft.com/office/drawing/2014/main" id="{D1578F7C-A0DE-C861-5ADD-2E3E69166D9F}"/>
              </a:ext>
            </a:extLst>
          </p:cNvPr>
          <p:cNvSpPr>
            <a:spLocks noGrp="1"/>
          </p:cNvSpPr>
          <p:nvPr>
            <p:ph idx="1"/>
          </p:nvPr>
        </p:nvSpPr>
        <p:spPr/>
        <p:txBody>
          <a:bodyPr rtlCol="0"/>
          <a:lstStyle/>
          <a:p>
            <a:pPr marL="0" indent="0" rtl="0">
              <a:buNone/>
            </a:pPr>
            <a:r>
              <a:rPr lang="en-US" dirty="0"/>
              <a:t>Precious metals are metals that react little with their environment. They hardly oxidize, do not rust, and are often chemically very stable. Therefore, they are used in jewelry, electronics, coins, and industrial applications.</a:t>
            </a:r>
            <a:endParaRPr lang="nl-NL" dirty="0"/>
          </a:p>
        </p:txBody>
      </p:sp>
    </p:spTree>
    <p:extLst>
      <p:ext uri="{BB962C8B-B14F-4D97-AF65-F5344CB8AC3E}">
        <p14:creationId xmlns:p14="http://schemas.microsoft.com/office/powerpoint/2010/main" val="346241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DC45-FCE8-F457-64DF-7E691F382FB2}"/>
              </a:ext>
            </a:extLst>
          </p:cNvPr>
          <p:cNvSpPr>
            <a:spLocks noGrp="1"/>
          </p:cNvSpPr>
          <p:nvPr>
            <p:ph type="title"/>
          </p:nvPr>
        </p:nvSpPr>
        <p:spPr/>
        <p:txBody>
          <a:bodyPr/>
          <a:lstStyle/>
          <a:p>
            <a:r>
              <a:rPr lang="en-US" dirty="0"/>
              <a:t>Why physical gold and silver?</a:t>
            </a:r>
            <a:endParaRPr lang="nl-NL" dirty="0"/>
          </a:p>
        </p:txBody>
      </p:sp>
      <p:sp>
        <p:nvSpPr>
          <p:cNvPr id="3" name="Tijdelijke aanduiding voor inhoud 2">
            <a:extLst>
              <a:ext uri="{FF2B5EF4-FFF2-40B4-BE49-F238E27FC236}">
                <a16:creationId xmlns:a16="http://schemas.microsoft.com/office/drawing/2014/main" id="{236C867A-84C9-3F8D-A213-3266FAD498DA}"/>
              </a:ext>
            </a:extLst>
          </p:cNvPr>
          <p:cNvSpPr>
            <a:spLocks noGrp="1"/>
          </p:cNvSpPr>
          <p:nvPr>
            <p:ph idx="1"/>
          </p:nvPr>
        </p:nvSpPr>
        <p:spPr/>
        <p:txBody>
          <a:bodyPr/>
          <a:lstStyle/>
          <a:p>
            <a:pPr marL="0" indent="0">
              <a:buNone/>
            </a:pPr>
            <a:r>
              <a:rPr lang="en-US" dirty="0"/>
              <a:t>The physical gold is intended for saving money. It is not an investment. You can get your money back within two working days. No profit distribution and no dividend distribution.</a:t>
            </a:r>
          </a:p>
          <a:p>
            <a:pPr marL="0" indent="0">
              <a:buNone/>
            </a:pPr>
            <a:r>
              <a:rPr lang="en-US" dirty="0"/>
              <a:t>Silver is more an investment because it is more volatile than gold. </a:t>
            </a:r>
            <a:endParaRPr lang="nl-NL" dirty="0"/>
          </a:p>
        </p:txBody>
      </p:sp>
    </p:spTree>
    <p:extLst>
      <p:ext uri="{BB962C8B-B14F-4D97-AF65-F5344CB8AC3E}">
        <p14:creationId xmlns:p14="http://schemas.microsoft.com/office/powerpoint/2010/main" val="24507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800060-8D86-7313-4580-CFE1FC68B6DF}"/>
              </a:ext>
            </a:extLst>
          </p:cNvPr>
          <p:cNvSpPr>
            <a:spLocks noGrp="1"/>
          </p:cNvSpPr>
          <p:nvPr>
            <p:ph type="title"/>
          </p:nvPr>
        </p:nvSpPr>
        <p:spPr/>
        <p:txBody>
          <a:bodyPr/>
          <a:lstStyle/>
          <a:p>
            <a:r>
              <a:rPr lang="nl-NL" dirty="0"/>
              <a:t>Historical goldprice</a:t>
            </a:r>
          </a:p>
        </p:txBody>
      </p:sp>
      <p:sp>
        <p:nvSpPr>
          <p:cNvPr id="3" name="Tijdelijke aanduiding voor inhoud 2">
            <a:extLst>
              <a:ext uri="{FF2B5EF4-FFF2-40B4-BE49-F238E27FC236}">
                <a16:creationId xmlns:a16="http://schemas.microsoft.com/office/drawing/2014/main" id="{7C1D509A-36B8-3A20-C993-18513EB3B141}"/>
              </a:ext>
            </a:extLst>
          </p:cNvPr>
          <p:cNvSpPr>
            <a:spLocks noGrp="1"/>
          </p:cNvSpPr>
          <p:nvPr>
            <p:ph idx="1"/>
          </p:nvPr>
        </p:nvSpPr>
        <p:spPr/>
        <p:txBody>
          <a:bodyPr/>
          <a:lstStyle/>
          <a:p>
            <a:pPr marL="0" indent="0">
              <a:buNone/>
            </a:pPr>
            <a:r>
              <a:rPr lang="nl-NL" dirty="0">
                <a:hlinkClick r:id="rId2"/>
              </a:rPr>
              <a:t>https://www.thesilvermountain.nl/en/gold-price</a:t>
            </a:r>
            <a:r>
              <a:rPr lang="nl-NL" dirty="0"/>
              <a:t> </a:t>
            </a:r>
          </a:p>
          <a:p>
            <a:pPr marL="0" indent="0">
              <a:buNone/>
            </a:pPr>
            <a:endParaRPr lang="nl-NL" dirty="0"/>
          </a:p>
        </p:txBody>
      </p:sp>
      <p:pic>
        <p:nvPicPr>
          <p:cNvPr id="6" name="Afbeelding 5">
            <a:extLst>
              <a:ext uri="{FF2B5EF4-FFF2-40B4-BE49-F238E27FC236}">
                <a16:creationId xmlns:a16="http://schemas.microsoft.com/office/drawing/2014/main" id="{BE615D6F-4963-72D5-4806-19909FAA0D40}"/>
              </a:ext>
            </a:extLst>
          </p:cNvPr>
          <p:cNvPicPr>
            <a:picLocks noChangeAspect="1"/>
          </p:cNvPicPr>
          <p:nvPr/>
        </p:nvPicPr>
        <p:blipFill>
          <a:blip r:embed="rId3"/>
          <a:stretch>
            <a:fillRect/>
          </a:stretch>
        </p:blipFill>
        <p:spPr>
          <a:xfrm>
            <a:off x="1413892" y="2513819"/>
            <a:ext cx="7602318" cy="4344181"/>
          </a:xfrm>
          <a:prstGeom prst="rect">
            <a:avLst/>
          </a:prstGeom>
        </p:spPr>
      </p:pic>
    </p:spTree>
    <p:extLst>
      <p:ext uri="{BB962C8B-B14F-4D97-AF65-F5344CB8AC3E}">
        <p14:creationId xmlns:p14="http://schemas.microsoft.com/office/powerpoint/2010/main" val="92138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6920A-7A6E-9E7E-401C-A64E55F071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D2F6D7-4DF1-0D1D-7EEB-84AEF5D40242}"/>
              </a:ext>
            </a:extLst>
          </p:cNvPr>
          <p:cNvSpPr>
            <a:spLocks noGrp="1"/>
          </p:cNvSpPr>
          <p:nvPr>
            <p:ph type="title"/>
          </p:nvPr>
        </p:nvSpPr>
        <p:spPr/>
        <p:txBody>
          <a:bodyPr/>
          <a:lstStyle/>
          <a:p>
            <a:r>
              <a:rPr lang="nl-NL" dirty="0"/>
              <a:t>Historical silverprice</a:t>
            </a:r>
          </a:p>
        </p:txBody>
      </p:sp>
      <p:sp>
        <p:nvSpPr>
          <p:cNvPr id="3" name="Tijdelijke aanduiding voor inhoud 2">
            <a:extLst>
              <a:ext uri="{FF2B5EF4-FFF2-40B4-BE49-F238E27FC236}">
                <a16:creationId xmlns:a16="http://schemas.microsoft.com/office/drawing/2014/main" id="{0E8DB6BC-A403-7B17-7362-75F97FBCE396}"/>
              </a:ext>
            </a:extLst>
          </p:cNvPr>
          <p:cNvSpPr>
            <a:spLocks noGrp="1"/>
          </p:cNvSpPr>
          <p:nvPr>
            <p:ph idx="1"/>
          </p:nvPr>
        </p:nvSpPr>
        <p:spPr/>
        <p:txBody>
          <a:bodyPr/>
          <a:lstStyle/>
          <a:p>
            <a:pPr marL="0" indent="0">
              <a:buNone/>
            </a:pPr>
            <a:r>
              <a:rPr lang="nl-NL" dirty="0">
                <a:hlinkClick r:id="rId2"/>
              </a:rPr>
              <a:t>https://www.thesilvermountain.nl/en/silver-price</a:t>
            </a:r>
            <a:r>
              <a:rPr lang="nl-NL" dirty="0"/>
              <a:t> </a:t>
            </a:r>
          </a:p>
        </p:txBody>
      </p:sp>
      <p:pic>
        <p:nvPicPr>
          <p:cNvPr id="5" name="Afbeelding 4">
            <a:extLst>
              <a:ext uri="{FF2B5EF4-FFF2-40B4-BE49-F238E27FC236}">
                <a16:creationId xmlns:a16="http://schemas.microsoft.com/office/drawing/2014/main" id="{2423ADC3-5DC6-77FD-EA8B-CE2485ECD90A}"/>
              </a:ext>
            </a:extLst>
          </p:cNvPr>
          <p:cNvPicPr>
            <a:picLocks noChangeAspect="1"/>
          </p:cNvPicPr>
          <p:nvPr/>
        </p:nvPicPr>
        <p:blipFill>
          <a:blip r:embed="rId3"/>
          <a:stretch>
            <a:fillRect/>
          </a:stretch>
        </p:blipFill>
        <p:spPr>
          <a:xfrm>
            <a:off x="1498586" y="2572712"/>
            <a:ext cx="7312632" cy="4187825"/>
          </a:xfrm>
          <a:prstGeom prst="rect">
            <a:avLst/>
          </a:prstGeom>
        </p:spPr>
      </p:pic>
    </p:spTree>
    <p:extLst>
      <p:ext uri="{BB962C8B-B14F-4D97-AF65-F5344CB8AC3E}">
        <p14:creationId xmlns:p14="http://schemas.microsoft.com/office/powerpoint/2010/main" val="306654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010A4-EDD9-CDA8-0CEE-C883E9CE79E5}"/>
              </a:ext>
            </a:extLst>
          </p:cNvPr>
          <p:cNvSpPr>
            <a:spLocks noGrp="1"/>
          </p:cNvSpPr>
          <p:nvPr>
            <p:ph type="title"/>
          </p:nvPr>
        </p:nvSpPr>
        <p:spPr/>
        <p:txBody>
          <a:bodyPr/>
          <a:lstStyle/>
          <a:p>
            <a:pPr algn="ctr"/>
            <a:r>
              <a:rPr lang="nl-NL" dirty="0"/>
              <a:t> </a:t>
            </a:r>
          </a:p>
        </p:txBody>
      </p:sp>
      <p:pic>
        <p:nvPicPr>
          <p:cNvPr id="7" name="Tijdelijke aanduiding voor inhoud 6">
            <a:extLst>
              <a:ext uri="{FF2B5EF4-FFF2-40B4-BE49-F238E27FC236}">
                <a16:creationId xmlns:a16="http://schemas.microsoft.com/office/drawing/2014/main" id="{629928EB-7F6C-E3F4-41EA-8E317575553F}"/>
              </a:ext>
            </a:extLst>
          </p:cNvPr>
          <p:cNvPicPr>
            <a:picLocks noGrp="1" noChangeAspect="1"/>
          </p:cNvPicPr>
          <p:nvPr>
            <p:ph idx="1"/>
          </p:nvPr>
        </p:nvPicPr>
        <p:blipFill>
          <a:blip r:embed="rId2"/>
          <a:stretch>
            <a:fillRect/>
          </a:stretch>
        </p:blipFill>
        <p:spPr>
          <a:xfrm>
            <a:off x="2974695" y="1946173"/>
            <a:ext cx="8377517" cy="4913500"/>
          </a:xfrm>
          <a:prstGeom prst="rect">
            <a:avLst/>
          </a:prstGeom>
        </p:spPr>
      </p:pic>
      <p:pic>
        <p:nvPicPr>
          <p:cNvPr id="9" name="Afbeelding 8">
            <a:extLst>
              <a:ext uri="{FF2B5EF4-FFF2-40B4-BE49-F238E27FC236}">
                <a16:creationId xmlns:a16="http://schemas.microsoft.com/office/drawing/2014/main" id="{AA3031C5-4319-A5B2-A0D2-D957048C85A5}"/>
              </a:ext>
            </a:extLst>
          </p:cNvPr>
          <p:cNvPicPr>
            <a:picLocks noChangeAspect="1"/>
          </p:cNvPicPr>
          <p:nvPr/>
        </p:nvPicPr>
        <p:blipFill>
          <a:blip r:embed="rId3"/>
          <a:stretch>
            <a:fillRect/>
          </a:stretch>
        </p:blipFill>
        <p:spPr>
          <a:xfrm>
            <a:off x="3358108" y="1052736"/>
            <a:ext cx="5524979" cy="403895"/>
          </a:xfrm>
          <a:prstGeom prst="rect">
            <a:avLst/>
          </a:prstGeom>
        </p:spPr>
      </p:pic>
    </p:spTree>
    <p:extLst>
      <p:ext uri="{BB962C8B-B14F-4D97-AF65-F5344CB8AC3E}">
        <p14:creationId xmlns:p14="http://schemas.microsoft.com/office/powerpoint/2010/main" val="247408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A7F4E-15C1-4E90-2870-9F4463E54CD5}"/>
              </a:ext>
            </a:extLst>
          </p:cNvPr>
          <p:cNvSpPr>
            <a:spLocks noGrp="1"/>
          </p:cNvSpPr>
          <p:nvPr>
            <p:ph type="title"/>
          </p:nvPr>
        </p:nvSpPr>
        <p:spPr/>
        <p:txBody>
          <a:bodyPr/>
          <a:lstStyle/>
          <a:p>
            <a:r>
              <a:rPr lang="nl-NL" dirty="0"/>
              <a:t>Two Dutch companies</a:t>
            </a:r>
          </a:p>
        </p:txBody>
      </p:sp>
      <p:sp>
        <p:nvSpPr>
          <p:cNvPr id="3" name="Tijdelijke aanduiding voor inhoud 2">
            <a:extLst>
              <a:ext uri="{FF2B5EF4-FFF2-40B4-BE49-F238E27FC236}">
                <a16:creationId xmlns:a16="http://schemas.microsoft.com/office/drawing/2014/main" id="{330B6F7E-4106-79B4-350E-42000C0EC2E6}"/>
              </a:ext>
            </a:extLst>
          </p:cNvPr>
          <p:cNvSpPr>
            <a:spLocks noGrp="1"/>
          </p:cNvSpPr>
          <p:nvPr>
            <p:ph idx="1"/>
          </p:nvPr>
        </p:nvSpPr>
        <p:spPr/>
        <p:txBody>
          <a:bodyPr/>
          <a:lstStyle/>
          <a:p>
            <a:pPr marL="0" indent="0">
              <a:buNone/>
            </a:pPr>
            <a:r>
              <a:rPr lang="nl-NL" dirty="0"/>
              <a:t>From €50 via </a:t>
            </a:r>
            <a:r>
              <a:rPr lang="nl-NL" dirty="0">
                <a:hlinkClick r:id="rId2"/>
              </a:rPr>
              <a:t>https://www.goud999safe.com</a:t>
            </a:r>
            <a:r>
              <a:rPr lang="nl-NL" dirty="0"/>
              <a:t> and from €10 via </a:t>
            </a:r>
            <a:r>
              <a:rPr lang="nl-NL" dirty="0">
                <a:hlinkClick r:id="rId3"/>
              </a:rPr>
              <a:t>https://www.hollandgold.nl</a:t>
            </a:r>
            <a:r>
              <a:rPr lang="nl-NL" dirty="0"/>
              <a:t> (with an app)</a:t>
            </a:r>
          </a:p>
          <a:p>
            <a:pPr marL="0" indent="0">
              <a:buNone/>
            </a:pPr>
            <a:endParaRPr lang="nl-NL" dirty="0"/>
          </a:p>
        </p:txBody>
      </p:sp>
    </p:spTree>
    <p:extLst>
      <p:ext uri="{BB962C8B-B14F-4D97-AF65-F5344CB8AC3E}">
        <p14:creationId xmlns:p14="http://schemas.microsoft.com/office/powerpoint/2010/main" val="380810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9457F-6E74-E9D4-3CAD-FD0474231B5D}"/>
              </a:ext>
            </a:extLst>
          </p:cNvPr>
          <p:cNvSpPr>
            <a:spLocks noGrp="1"/>
          </p:cNvSpPr>
          <p:nvPr>
            <p:ph type="title"/>
          </p:nvPr>
        </p:nvSpPr>
        <p:spPr/>
        <p:txBody>
          <a:bodyPr/>
          <a:lstStyle/>
          <a:p>
            <a:r>
              <a:rPr lang="nl-NL" dirty="0"/>
              <a:t>Foreign companies</a:t>
            </a:r>
          </a:p>
        </p:txBody>
      </p:sp>
      <p:sp>
        <p:nvSpPr>
          <p:cNvPr id="3" name="Tijdelijke aanduiding voor inhoud 2">
            <a:extLst>
              <a:ext uri="{FF2B5EF4-FFF2-40B4-BE49-F238E27FC236}">
                <a16:creationId xmlns:a16="http://schemas.microsoft.com/office/drawing/2014/main" id="{C57E6F9C-55F3-1524-376A-D45EF547E3A1}"/>
              </a:ext>
            </a:extLst>
          </p:cNvPr>
          <p:cNvSpPr>
            <a:spLocks noGrp="1"/>
          </p:cNvSpPr>
          <p:nvPr>
            <p:ph idx="1"/>
          </p:nvPr>
        </p:nvSpPr>
        <p:spPr>
          <a:xfrm>
            <a:off x="1522413" y="1981200"/>
            <a:ext cx="10666412" cy="4187825"/>
          </a:xfrm>
        </p:spPr>
        <p:txBody>
          <a:bodyPr/>
          <a:lstStyle/>
          <a:p>
            <a:pPr marL="0" indent="0">
              <a:buNone/>
            </a:pPr>
            <a:r>
              <a:rPr lang="en-US" dirty="0">
                <a:hlinkClick r:id="rId2"/>
              </a:rPr>
              <a:t>https://goldbusters.co.uk</a:t>
            </a:r>
            <a:r>
              <a:rPr lang="en-US" dirty="0"/>
              <a:t> At Goldbusters itself, you usually do not invest directly. They mainly provide explanations and guide you through opening an account at </a:t>
            </a:r>
            <a:r>
              <a:rPr lang="en-US" dirty="0">
                <a:hlinkClick r:id="rId3"/>
              </a:rPr>
              <a:t>https://www.auvesta.eu/</a:t>
            </a:r>
            <a:r>
              <a:rPr lang="en-US" dirty="0"/>
              <a:t> ,where you can buy the gold. You can start with approximately €/$25.</a:t>
            </a:r>
          </a:p>
          <a:p>
            <a:pPr marL="0" indent="0">
              <a:buNone/>
            </a:pPr>
            <a:r>
              <a:rPr lang="en-US" dirty="0"/>
              <a:t>2) </a:t>
            </a:r>
            <a:r>
              <a:rPr lang="en-US" dirty="0">
                <a:hlinkClick r:id="rId4"/>
              </a:rPr>
              <a:t>https://www.goldrepublic.com</a:t>
            </a:r>
            <a:r>
              <a:rPr lang="en-US" dirty="0"/>
              <a:t> You can start with approximately €/$50</a:t>
            </a:r>
            <a:endParaRPr lang="nl-NL" dirty="0"/>
          </a:p>
        </p:txBody>
      </p:sp>
    </p:spTree>
    <p:extLst>
      <p:ext uri="{BB962C8B-B14F-4D97-AF65-F5344CB8AC3E}">
        <p14:creationId xmlns:p14="http://schemas.microsoft.com/office/powerpoint/2010/main" val="304886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E26F0B-5884-7735-0628-88F65D8F74EE}"/>
              </a:ext>
            </a:extLst>
          </p:cNvPr>
          <p:cNvSpPr>
            <a:spLocks noGrp="1"/>
          </p:cNvSpPr>
          <p:nvPr>
            <p:ph type="title"/>
          </p:nvPr>
        </p:nvSpPr>
        <p:spPr/>
        <p:txBody>
          <a:bodyPr/>
          <a:lstStyle/>
          <a:p>
            <a:r>
              <a:rPr lang="nl-NL" dirty="0"/>
              <a:t>Eldorado Gold Corporation (EGO) via IRBK</a:t>
            </a:r>
          </a:p>
        </p:txBody>
      </p:sp>
      <p:sp>
        <p:nvSpPr>
          <p:cNvPr id="3" name="Tijdelijke aanduiding voor inhoud 2">
            <a:extLst>
              <a:ext uri="{FF2B5EF4-FFF2-40B4-BE49-F238E27FC236}">
                <a16:creationId xmlns:a16="http://schemas.microsoft.com/office/drawing/2014/main" id="{5D42C337-2071-8C4E-2B5E-D676B775CF7C}"/>
              </a:ext>
            </a:extLst>
          </p:cNvPr>
          <p:cNvSpPr>
            <a:spLocks noGrp="1"/>
          </p:cNvSpPr>
          <p:nvPr>
            <p:ph idx="1"/>
          </p:nvPr>
        </p:nvSpPr>
        <p:spPr>
          <a:xfrm>
            <a:off x="1522413" y="1981200"/>
            <a:ext cx="9829799" cy="4876800"/>
          </a:xfrm>
        </p:spPr>
        <p:txBody>
          <a:bodyPr>
            <a:normAutofit/>
          </a:bodyPr>
          <a:lstStyle/>
          <a:p>
            <a:r>
              <a:rPr lang="en-US" b="1" dirty="0"/>
              <a:t>Strong gold production: </a:t>
            </a:r>
            <a:r>
              <a:rPr lang="en-US" dirty="0"/>
              <a:t>The company operates multiple gold mines in Canada, Greece, and Turkey, which reduces dependence on a single mine.</a:t>
            </a:r>
          </a:p>
          <a:p>
            <a:r>
              <a:rPr lang="en-US" b="1" dirty="0"/>
              <a:t>Growth catalyst: </a:t>
            </a:r>
            <a:r>
              <a:rPr lang="en-US" dirty="0"/>
              <a:t>The large Skouries project in Greece is nearing the production phase and can significantly increase gold and copper production in the coming years.</a:t>
            </a:r>
          </a:p>
          <a:p>
            <a:r>
              <a:rPr lang="en-US" b="1" dirty="0"/>
              <a:t>Improved financial results: </a:t>
            </a:r>
            <a:r>
              <a:rPr lang="en-US" dirty="0"/>
              <a:t>Revenue and net profit have risen sharply over the past period, partly due to higher gold prices and good operational performance.</a:t>
            </a:r>
          </a:p>
          <a:p>
            <a:pPr marL="0" indent="0">
              <a:buNone/>
            </a:pPr>
            <a:r>
              <a:rPr lang="en-US" b="1" dirty="0"/>
              <a:t>For investors, </a:t>
            </a:r>
            <a:r>
              <a:rPr lang="en-US" dirty="0"/>
              <a:t>the combination of growing production, strong cash flows, and the Skouries project are the most important positive factors.</a:t>
            </a:r>
            <a:endParaRPr lang="nl-NL" dirty="0"/>
          </a:p>
        </p:txBody>
      </p:sp>
    </p:spTree>
    <p:extLst>
      <p:ext uri="{BB962C8B-B14F-4D97-AF65-F5344CB8AC3E}">
        <p14:creationId xmlns:p14="http://schemas.microsoft.com/office/powerpoint/2010/main" val="1114003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8E52CE-0109-ED14-63AA-00BDF6D9664B}"/>
              </a:ext>
            </a:extLst>
          </p:cNvPr>
          <p:cNvSpPr>
            <a:spLocks noGrp="1"/>
          </p:cNvSpPr>
          <p:nvPr>
            <p:ph type="title"/>
          </p:nvPr>
        </p:nvSpPr>
        <p:spPr/>
        <p:txBody>
          <a:bodyPr/>
          <a:lstStyle/>
          <a:p>
            <a:r>
              <a:rPr lang="nl-NL" dirty="0"/>
              <a:t>Newmont Corp. (NEM) via IRBK</a:t>
            </a:r>
          </a:p>
        </p:txBody>
      </p:sp>
      <p:sp>
        <p:nvSpPr>
          <p:cNvPr id="5" name="Tijdelijke aanduiding voor inhoud 4">
            <a:extLst>
              <a:ext uri="{FF2B5EF4-FFF2-40B4-BE49-F238E27FC236}">
                <a16:creationId xmlns:a16="http://schemas.microsoft.com/office/drawing/2014/main" id="{32BA8FAD-0593-1DB3-856C-D237BEE825FC}"/>
              </a:ext>
            </a:extLst>
          </p:cNvPr>
          <p:cNvSpPr>
            <a:spLocks noGrp="1"/>
          </p:cNvSpPr>
          <p:nvPr>
            <p:ph idx="1"/>
          </p:nvPr>
        </p:nvSpPr>
        <p:spPr/>
        <p:txBody>
          <a:bodyPr/>
          <a:lstStyle/>
          <a:p>
            <a:pPr marL="0" indent="0">
              <a:buNone/>
            </a:pPr>
            <a:r>
              <a:rPr lang="en-US" b="1" dirty="0"/>
              <a:t>Newmont Corporation NEM </a:t>
            </a:r>
            <a:r>
              <a:rPr lang="en-US" dirty="0"/>
              <a:t>is one of the largest gold producers in the world and is often seen as a "blue chip" within the gold mining sector.</a:t>
            </a:r>
          </a:p>
          <a:p>
            <a:pPr marL="0" indent="0">
              <a:buNone/>
            </a:pPr>
            <a:r>
              <a:rPr lang="en-US" dirty="0"/>
              <a:t>The company primarily produces gold, but also holds copper, silver, zinc, and other metals.</a:t>
            </a:r>
            <a:endParaRPr lang="nl-NL" dirty="0"/>
          </a:p>
        </p:txBody>
      </p:sp>
    </p:spTree>
    <p:extLst>
      <p:ext uri="{BB962C8B-B14F-4D97-AF65-F5344CB8AC3E}">
        <p14:creationId xmlns:p14="http://schemas.microsoft.com/office/powerpoint/2010/main" val="317894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rtlCol="0"/>
          <a:lstStyle/>
          <a:p>
            <a:pPr algn="ctr" rtl="0"/>
            <a:br>
              <a:rPr lang="nl-NL" dirty="0"/>
            </a:br>
            <a:r>
              <a:rPr lang="nl-NL" dirty="0"/>
              <a:t> </a:t>
            </a:r>
            <a:r>
              <a:rPr lang="nl-NL" sz="4800" dirty="0"/>
              <a:t>Pillar 1 (Uranium/Copper)</a:t>
            </a:r>
          </a:p>
        </p:txBody>
      </p:sp>
      <p:sp>
        <p:nvSpPr>
          <p:cNvPr id="3" name="Subtitel 2"/>
          <p:cNvSpPr>
            <a:spLocks noGrp="1"/>
          </p:cNvSpPr>
          <p:nvPr>
            <p:ph type="subTitle" idx="1"/>
          </p:nvPr>
        </p:nvSpPr>
        <p:spPr/>
        <p:txBody>
          <a:bodyPr rtlCol="0"/>
          <a:lstStyle/>
          <a:p>
            <a:pPr algn="ctr" rtl="0"/>
            <a:r>
              <a:rPr lang="nl-NL" dirty="0"/>
              <a:t>Moeiteloos Geld Verdienen</a:t>
            </a:r>
          </a:p>
        </p:txBody>
      </p:sp>
      <p:pic>
        <p:nvPicPr>
          <p:cNvPr id="9" name="Afbeelding 8">
            <a:extLst>
              <a:ext uri="{FF2B5EF4-FFF2-40B4-BE49-F238E27FC236}">
                <a16:creationId xmlns:a16="http://schemas.microsoft.com/office/drawing/2014/main" id="{C50FD8A7-6C36-C1EB-7F1C-0EEDEA1677D1}"/>
              </a:ext>
            </a:extLst>
          </p:cNvPr>
          <p:cNvPicPr>
            <a:picLocks noChangeAspect="1"/>
          </p:cNvPicPr>
          <p:nvPr/>
        </p:nvPicPr>
        <p:blipFill>
          <a:blip r:embed="rId3"/>
          <a:stretch>
            <a:fillRect/>
          </a:stretch>
        </p:blipFill>
        <p:spPr>
          <a:xfrm>
            <a:off x="5230316" y="193281"/>
            <a:ext cx="2563467" cy="2563467"/>
          </a:xfrm>
          <a:prstGeom prst="rect">
            <a:avLst/>
          </a:prstGeom>
        </p:spPr>
      </p:pic>
      <p:pic>
        <p:nvPicPr>
          <p:cNvPr id="6" name="Afbeelding 5">
            <a:extLst>
              <a:ext uri="{FF2B5EF4-FFF2-40B4-BE49-F238E27FC236}">
                <a16:creationId xmlns:a16="http://schemas.microsoft.com/office/drawing/2014/main" id="{B4CD1B16-62DE-50AB-6546-6650A798398D}"/>
              </a:ext>
            </a:extLst>
          </p:cNvPr>
          <p:cNvPicPr>
            <a:picLocks noChangeAspect="1"/>
          </p:cNvPicPr>
          <p:nvPr/>
        </p:nvPicPr>
        <p:blipFill>
          <a:blip r:embed="rId4"/>
          <a:stretch>
            <a:fillRect/>
          </a:stretch>
        </p:blipFill>
        <p:spPr>
          <a:xfrm>
            <a:off x="3886813" y="5373216"/>
            <a:ext cx="1213209" cy="1402202"/>
          </a:xfrm>
          <a:prstGeom prst="rect">
            <a:avLst/>
          </a:prstGeom>
        </p:spPr>
      </p:pic>
      <p:pic>
        <p:nvPicPr>
          <p:cNvPr id="5" name="Afbeelding 4">
            <a:extLst>
              <a:ext uri="{FF2B5EF4-FFF2-40B4-BE49-F238E27FC236}">
                <a16:creationId xmlns:a16="http://schemas.microsoft.com/office/drawing/2014/main" id="{93204C19-34CA-25EA-AB46-113841D4CECA}"/>
              </a:ext>
            </a:extLst>
          </p:cNvPr>
          <p:cNvPicPr>
            <a:picLocks noChangeAspect="1"/>
          </p:cNvPicPr>
          <p:nvPr/>
        </p:nvPicPr>
        <p:blipFill>
          <a:blip r:embed="rId5"/>
          <a:stretch>
            <a:fillRect/>
          </a:stretch>
        </p:blipFill>
        <p:spPr>
          <a:xfrm>
            <a:off x="1208433" y="23921"/>
            <a:ext cx="2869755" cy="2869755"/>
          </a:xfrm>
          <a:prstGeom prst="rect">
            <a:avLst/>
          </a:prstGeom>
        </p:spPr>
      </p:pic>
    </p:spTree>
    <p:extLst>
      <p:ext uri="{BB962C8B-B14F-4D97-AF65-F5344CB8AC3E}">
        <p14:creationId xmlns:p14="http://schemas.microsoft.com/office/powerpoint/2010/main" val="392197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86D17B-6B29-D373-7E35-C14A20C0D20E}"/>
              </a:ext>
            </a:extLst>
          </p:cNvPr>
          <p:cNvSpPr>
            <a:spLocks noGrp="1"/>
          </p:cNvSpPr>
          <p:nvPr>
            <p:ph type="title"/>
          </p:nvPr>
        </p:nvSpPr>
        <p:spPr/>
        <p:txBody>
          <a:bodyPr/>
          <a:lstStyle/>
          <a:p>
            <a:r>
              <a:rPr lang="nl-NL" dirty="0"/>
              <a:t> </a:t>
            </a:r>
          </a:p>
        </p:txBody>
      </p:sp>
      <p:sp>
        <p:nvSpPr>
          <p:cNvPr id="8" name="Tekstvak 7">
            <a:extLst>
              <a:ext uri="{FF2B5EF4-FFF2-40B4-BE49-F238E27FC236}">
                <a16:creationId xmlns:a16="http://schemas.microsoft.com/office/drawing/2014/main" id="{6B0A9F50-384C-7BC8-6D39-E7AA636324B0}"/>
              </a:ext>
            </a:extLst>
          </p:cNvPr>
          <p:cNvSpPr txBox="1"/>
          <p:nvPr/>
        </p:nvSpPr>
        <p:spPr>
          <a:xfrm>
            <a:off x="1522413" y="1207723"/>
            <a:ext cx="7884367" cy="369332"/>
          </a:xfrm>
          <a:prstGeom prst="rect">
            <a:avLst/>
          </a:prstGeom>
          <a:noFill/>
        </p:spPr>
        <p:txBody>
          <a:bodyPr wrap="square">
            <a:spAutoFit/>
          </a:bodyPr>
          <a:lstStyle/>
          <a:p>
            <a:r>
              <a:rPr lang="en-US" dirty="0"/>
              <a:t>Why is uranium likely rising?</a:t>
            </a:r>
            <a:endParaRPr lang="nl-NL" dirty="0"/>
          </a:p>
        </p:txBody>
      </p:sp>
      <p:sp>
        <p:nvSpPr>
          <p:cNvPr id="10" name="Tijdelijke aanduiding voor inhoud 9">
            <a:extLst>
              <a:ext uri="{FF2B5EF4-FFF2-40B4-BE49-F238E27FC236}">
                <a16:creationId xmlns:a16="http://schemas.microsoft.com/office/drawing/2014/main" id="{A8BEFCEE-C1BE-95D5-0C6F-4C88CF751E2D}"/>
              </a:ext>
            </a:extLst>
          </p:cNvPr>
          <p:cNvSpPr>
            <a:spLocks noGrp="1"/>
          </p:cNvSpPr>
          <p:nvPr>
            <p:ph idx="1"/>
          </p:nvPr>
        </p:nvSpPr>
        <p:spPr>
          <a:xfrm>
            <a:off x="1522413" y="1981200"/>
            <a:ext cx="9829799" cy="4876800"/>
          </a:xfrm>
        </p:spPr>
        <p:txBody>
          <a:bodyPr>
            <a:normAutofit lnSpcReduction="10000"/>
          </a:bodyPr>
          <a:lstStyle/>
          <a:p>
            <a:pPr marL="0" indent="0">
              <a:buNone/>
            </a:pPr>
            <a:r>
              <a:rPr lang="en-US" dirty="0"/>
              <a:t>Growing nuclear power demand</a:t>
            </a:r>
          </a:p>
          <a:p>
            <a:pPr marL="0" indent="0">
              <a:buNone/>
            </a:pPr>
            <a:r>
              <a:rPr lang="en-US" dirty="0"/>
              <a:t>Rising electricity demand from AI &amp; data centers</a:t>
            </a:r>
          </a:p>
          <a:p>
            <a:pPr marL="0" indent="0">
              <a:buNone/>
            </a:pPr>
            <a:r>
              <a:rPr lang="en-US" dirty="0"/>
              <a:t>Limited uranium supply</a:t>
            </a:r>
          </a:p>
          <a:p>
            <a:pPr marL="0" indent="0">
              <a:buNone/>
            </a:pPr>
            <a:r>
              <a:rPr lang="en-US" dirty="0"/>
              <a:t>Slow development of new mines</a:t>
            </a:r>
          </a:p>
          <a:p>
            <a:pPr marL="0" indent="0">
              <a:buNone/>
            </a:pPr>
            <a:r>
              <a:rPr lang="en-US" dirty="0"/>
              <a:t>Energy security and less dependence on Russia</a:t>
            </a:r>
          </a:p>
          <a:p>
            <a:pPr marL="0" indent="0">
              <a:buNone/>
            </a:pPr>
            <a:r>
              <a:rPr lang="en-US" dirty="0"/>
              <a:t>Growth of Small Modular Reactors (SMRs)</a:t>
            </a:r>
          </a:p>
          <a:p>
            <a:pPr marL="0" indent="0">
              <a:buNone/>
            </a:pPr>
            <a:endParaRPr lang="en-US" b="1" dirty="0"/>
          </a:p>
          <a:p>
            <a:pPr marL="0" indent="0">
              <a:buNone/>
            </a:pPr>
            <a:r>
              <a:rPr lang="en-US" b="1" dirty="0"/>
              <a:t>Bottom line:</a:t>
            </a:r>
            <a:br>
              <a:rPr lang="en-US" dirty="0"/>
            </a:br>
            <a:r>
              <a:rPr lang="en-US" dirty="0"/>
              <a:t>Higher demand + limited supply = potential upward pressure on uranium prices.</a:t>
            </a:r>
          </a:p>
          <a:p>
            <a:pPr marL="0" indent="0">
              <a:buNone/>
            </a:pPr>
            <a:endParaRPr lang="nl-NL" dirty="0"/>
          </a:p>
        </p:txBody>
      </p:sp>
    </p:spTree>
    <p:extLst>
      <p:ext uri="{BB962C8B-B14F-4D97-AF65-F5344CB8AC3E}">
        <p14:creationId xmlns:p14="http://schemas.microsoft.com/office/powerpoint/2010/main" val="225597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A2DFC-65F9-DBF0-94C9-924C59C27AF7}"/>
              </a:ext>
            </a:extLst>
          </p:cNvPr>
          <p:cNvSpPr>
            <a:spLocks noGrp="1"/>
          </p:cNvSpPr>
          <p:nvPr>
            <p:ph type="title"/>
          </p:nvPr>
        </p:nvSpPr>
        <p:spPr/>
        <p:txBody>
          <a:bodyPr/>
          <a:lstStyle/>
          <a:p>
            <a:pPr algn="ctr"/>
            <a:r>
              <a:rPr lang="nl-NL" dirty="0"/>
              <a:t>The 5-year card of uranium shares</a:t>
            </a:r>
          </a:p>
        </p:txBody>
      </p:sp>
      <p:pic>
        <p:nvPicPr>
          <p:cNvPr id="6" name="Tijdelijke aanduiding voor inhoud 5">
            <a:extLst>
              <a:ext uri="{FF2B5EF4-FFF2-40B4-BE49-F238E27FC236}">
                <a16:creationId xmlns:a16="http://schemas.microsoft.com/office/drawing/2014/main" id="{25021AD4-0D12-700B-6646-CA7FB590523F}"/>
              </a:ext>
            </a:extLst>
          </p:cNvPr>
          <p:cNvPicPr>
            <a:picLocks noGrp="1" noChangeAspect="1"/>
          </p:cNvPicPr>
          <p:nvPr>
            <p:ph idx="1"/>
          </p:nvPr>
        </p:nvPicPr>
        <p:blipFill>
          <a:blip r:embed="rId2"/>
          <a:stretch>
            <a:fillRect/>
          </a:stretch>
        </p:blipFill>
        <p:spPr>
          <a:xfrm>
            <a:off x="2494012" y="1783678"/>
            <a:ext cx="8184874" cy="5074322"/>
          </a:xfrm>
          <a:prstGeom prst="rect">
            <a:avLst/>
          </a:prstGeom>
        </p:spPr>
      </p:pic>
    </p:spTree>
    <p:extLst>
      <p:ext uri="{BB962C8B-B14F-4D97-AF65-F5344CB8AC3E}">
        <p14:creationId xmlns:p14="http://schemas.microsoft.com/office/powerpoint/2010/main" val="145527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867DEC-B553-A613-5CF1-33E113C7CEDC}"/>
              </a:ext>
            </a:extLst>
          </p:cNvPr>
          <p:cNvSpPr>
            <a:spLocks noGrp="1"/>
          </p:cNvSpPr>
          <p:nvPr>
            <p:ph type="title"/>
          </p:nvPr>
        </p:nvSpPr>
        <p:spPr/>
        <p:txBody>
          <a:bodyPr/>
          <a:lstStyle/>
          <a:p>
            <a:pPr algn="ctr"/>
            <a:r>
              <a:rPr lang="nl-NL" dirty="0"/>
              <a:t>The amount of reactors</a:t>
            </a:r>
          </a:p>
        </p:txBody>
      </p:sp>
      <p:sp>
        <p:nvSpPr>
          <p:cNvPr id="3" name="Tijdelijke aanduiding voor inhoud 2">
            <a:extLst>
              <a:ext uri="{FF2B5EF4-FFF2-40B4-BE49-F238E27FC236}">
                <a16:creationId xmlns:a16="http://schemas.microsoft.com/office/drawing/2014/main" id="{5D819151-E7EB-4441-F5FE-FE6BE6585FE4}"/>
              </a:ext>
            </a:extLst>
          </p:cNvPr>
          <p:cNvSpPr>
            <a:spLocks noGrp="1"/>
          </p:cNvSpPr>
          <p:nvPr>
            <p:ph idx="1"/>
          </p:nvPr>
        </p:nvSpPr>
        <p:spPr/>
        <p:txBody>
          <a:bodyPr/>
          <a:lstStyle/>
          <a:p>
            <a:pPr marL="0" indent="0">
              <a:buNone/>
            </a:pPr>
            <a:r>
              <a:rPr lang="en-US" dirty="0"/>
              <a:t>At the end of 2025, there were still 436 reactors operational and 73 under construction.</a:t>
            </a:r>
          </a:p>
          <a:p>
            <a:pPr marL="0" indent="0">
              <a:buNone/>
            </a:pPr>
            <a:r>
              <a:rPr lang="en-US" dirty="0"/>
              <a:t>In addition, there are 124 approved reactors on the drawing board (previously 117) and 331 reactors have been proposed (previously 318), but not yet officially approved.</a:t>
            </a:r>
          </a:p>
          <a:p>
            <a:pPr marL="0" indent="0">
              <a:buNone/>
            </a:pPr>
            <a:r>
              <a:rPr lang="en-US" dirty="0"/>
              <a:t>But we are now seeing actual growth in the number of reactors, and thus in the demand for uranium.</a:t>
            </a:r>
            <a:endParaRPr lang="nl-NL" dirty="0"/>
          </a:p>
        </p:txBody>
      </p:sp>
    </p:spTree>
    <p:extLst>
      <p:ext uri="{BB962C8B-B14F-4D97-AF65-F5344CB8AC3E}">
        <p14:creationId xmlns:p14="http://schemas.microsoft.com/office/powerpoint/2010/main" val="35908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A75A39-D866-E7E2-B696-928007DDD9C8}"/>
              </a:ext>
            </a:extLst>
          </p:cNvPr>
          <p:cNvSpPr>
            <a:spLocks noGrp="1"/>
          </p:cNvSpPr>
          <p:nvPr>
            <p:ph type="title"/>
          </p:nvPr>
        </p:nvSpPr>
        <p:spPr/>
        <p:txBody>
          <a:bodyPr/>
          <a:lstStyle/>
          <a:p>
            <a:pPr algn="ctr"/>
            <a:r>
              <a:rPr lang="nl-NL" dirty="0"/>
              <a:t>Nuclear capacity projections 2026 - 2050</a:t>
            </a:r>
          </a:p>
        </p:txBody>
      </p:sp>
      <p:pic>
        <p:nvPicPr>
          <p:cNvPr id="5" name="Tijdelijke aanduiding voor inhoud 4">
            <a:extLst>
              <a:ext uri="{FF2B5EF4-FFF2-40B4-BE49-F238E27FC236}">
                <a16:creationId xmlns:a16="http://schemas.microsoft.com/office/drawing/2014/main" id="{1CC6F519-DEAD-5816-F934-9B308AF676B7}"/>
              </a:ext>
            </a:extLst>
          </p:cNvPr>
          <p:cNvPicPr>
            <a:picLocks noGrp="1" noChangeAspect="1"/>
          </p:cNvPicPr>
          <p:nvPr>
            <p:ph idx="1"/>
          </p:nvPr>
        </p:nvPicPr>
        <p:blipFill>
          <a:blip r:embed="rId2"/>
          <a:stretch>
            <a:fillRect/>
          </a:stretch>
        </p:blipFill>
        <p:spPr>
          <a:xfrm>
            <a:off x="2908920" y="1882968"/>
            <a:ext cx="7056784" cy="4975032"/>
          </a:xfrm>
          <a:prstGeom prst="rect">
            <a:avLst/>
          </a:prstGeom>
        </p:spPr>
      </p:pic>
    </p:spTree>
    <p:extLst>
      <p:ext uri="{BB962C8B-B14F-4D97-AF65-F5344CB8AC3E}">
        <p14:creationId xmlns:p14="http://schemas.microsoft.com/office/powerpoint/2010/main" val="251756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EB3AE9-D81B-16F7-DFA9-41FC7F039444}"/>
              </a:ext>
            </a:extLst>
          </p:cNvPr>
          <p:cNvSpPr>
            <a:spLocks noGrp="1"/>
          </p:cNvSpPr>
          <p:nvPr>
            <p:ph type="title"/>
          </p:nvPr>
        </p:nvSpPr>
        <p:spPr/>
        <p:txBody>
          <a:bodyPr/>
          <a:lstStyle/>
          <a:p>
            <a:r>
              <a:rPr lang="en-US" dirty="0"/>
              <a:t>Why will the demand for copper increase?</a:t>
            </a:r>
            <a:endParaRPr lang="nl-NL" dirty="0"/>
          </a:p>
        </p:txBody>
      </p:sp>
      <p:sp>
        <p:nvSpPr>
          <p:cNvPr id="3" name="Tijdelijke aanduiding voor inhoud 2">
            <a:extLst>
              <a:ext uri="{FF2B5EF4-FFF2-40B4-BE49-F238E27FC236}">
                <a16:creationId xmlns:a16="http://schemas.microsoft.com/office/drawing/2014/main" id="{2840691D-9F22-A535-4954-60A250A02F1E}"/>
              </a:ext>
            </a:extLst>
          </p:cNvPr>
          <p:cNvSpPr>
            <a:spLocks noGrp="1"/>
          </p:cNvSpPr>
          <p:nvPr>
            <p:ph idx="1"/>
          </p:nvPr>
        </p:nvSpPr>
        <p:spPr/>
        <p:txBody>
          <a:bodyPr>
            <a:normAutofit lnSpcReduction="10000"/>
          </a:bodyPr>
          <a:lstStyle/>
          <a:p>
            <a:pPr marL="0" indent="0">
              <a:buNone/>
            </a:pPr>
            <a:r>
              <a:rPr lang="en-US" dirty="0"/>
              <a:t>Virtually everything that uses electricity contains copper:</a:t>
            </a:r>
          </a:p>
          <a:p>
            <a:r>
              <a:rPr lang="en-US" dirty="0"/>
              <a:t>electricity grids</a:t>
            </a:r>
          </a:p>
          <a:p>
            <a:r>
              <a:rPr lang="en-US" dirty="0"/>
              <a:t>charging stations</a:t>
            </a:r>
          </a:p>
          <a:p>
            <a:r>
              <a:rPr lang="en-US" dirty="0"/>
              <a:t>electric cars</a:t>
            </a:r>
          </a:p>
          <a:p>
            <a:r>
              <a:rPr lang="en-US" dirty="0"/>
              <a:t>wind turbines</a:t>
            </a:r>
          </a:p>
          <a:p>
            <a:r>
              <a:rPr lang="en-US" dirty="0"/>
              <a:t>solar panels</a:t>
            </a:r>
          </a:p>
          <a:p>
            <a:r>
              <a:rPr lang="en-US" dirty="0"/>
              <a:t>data centers</a:t>
            </a:r>
          </a:p>
          <a:p>
            <a:r>
              <a:rPr lang="en-US" dirty="0"/>
              <a:t>AI infrastructure</a:t>
            </a:r>
            <a:endParaRPr lang="nl-NL" dirty="0"/>
          </a:p>
        </p:txBody>
      </p:sp>
    </p:spTree>
    <p:extLst>
      <p:ext uri="{BB962C8B-B14F-4D97-AF65-F5344CB8AC3E}">
        <p14:creationId xmlns:p14="http://schemas.microsoft.com/office/powerpoint/2010/main" val="4091570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A2A954-D747-8468-B8DA-5476307D9371}"/>
              </a:ext>
            </a:extLst>
          </p:cNvPr>
          <p:cNvSpPr>
            <a:spLocks noGrp="1"/>
          </p:cNvSpPr>
          <p:nvPr>
            <p:ph type="title"/>
          </p:nvPr>
        </p:nvSpPr>
        <p:spPr/>
        <p:txBody>
          <a:bodyPr/>
          <a:lstStyle/>
          <a:p>
            <a:pPr algn="ctr"/>
            <a:r>
              <a:rPr lang="nl-NL" dirty="0"/>
              <a:t>The 5-year chart of copper shares</a:t>
            </a:r>
          </a:p>
        </p:txBody>
      </p:sp>
      <p:pic>
        <p:nvPicPr>
          <p:cNvPr id="7" name="Tijdelijke aanduiding voor inhoud 6">
            <a:extLst>
              <a:ext uri="{FF2B5EF4-FFF2-40B4-BE49-F238E27FC236}">
                <a16:creationId xmlns:a16="http://schemas.microsoft.com/office/drawing/2014/main" id="{22221A18-CA00-A70B-E4C9-F3D8514042FB}"/>
              </a:ext>
            </a:extLst>
          </p:cNvPr>
          <p:cNvPicPr>
            <a:picLocks noGrp="1" noChangeAspect="1"/>
          </p:cNvPicPr>
          <p:nvPr>
            <p:ph idx="1"/>
          </p:nvPr>
        </p:nvPicPr>
        <p:blipFill>
          <a:blip r:embed="rId2"/>
          <a:stretch>
            <a:fillRect/>
          </a:stretch>
        </p:blipFill>
        <p:spPr>
          <a:xfrm>
            <a:off x="2205980" y="1772816"/>
            <a:ext cx="8208911" cy="4988262"/>
          </a:xfrm>
          <a:prstGeom prst="rect">
            <a:avLst/>
          </a:prstGeom>
        </p:spPr>
      </p:pic>
    </p:spTree>
    <p:extLst>
      <p:ext uri="{BB962C8B-B14F-4D97-AF65-F5344CB8AC3E}">
        <p14:creationId xmlns:p14="http://schemas.microsoft.com/office/powerpoint/2010/main" val="27327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267655-F61B-FD80-7402-47CC479F47AB}"/>
              </a:ext>
            </a:extLst>
          </p:cNvPr>
          <p:cNvSpPr>
            <a:spLocks noGrp="1"/>
          </p:cNvSpPr>
          <p:nvPr>
            <p:ph type="title"/>
          </p:nvPr>
        </p:nvSpPr>
        <p:spPr>
          <a:xfrm>
            <a:off x="1522413" y="381000"/>
            <a:ext cx="4238227" cy="1219200"/>
          </a:xfrm>
        </p:spPr>
        <p:txBody>
          <a:bodyPr/>
          <a:lstStyle/>
          <a:p>
            <a:r>
              <a:rPr lang="nl-NL" dirty="0"/>
              <a:t>Copper mine supply</a:t>
            </a:r>
          </a:p>
        </p:txBody>
      </p:sp>
      <p:pic>
        <p:nvPicPr>
          <p:cNvPr id="5" name="Tijdelijke aanduiding voor inhoud 4">
            <a:extLst>
              <a:ext uri="{FF2B5EF4-FFF2-40B4-BE49-F238E27FC236}">
                <a16:creationId xmlns:a16="http://schemas.microsoft.com/office/drawing/2014/main" id="{8080A37A-30CF-0134-EA96-AF25977D399A}"/>
              </a:ext>
            </a:extLst>
          </p:cNvPr>
          <p:cNvPicPr>
            <a:picLocks noGrp="1" noChangeAspect="1"/>
          </p:cNvPicPr>
          <p:nvPr>
            <p:ph idx="1"/>
          </p:nvPr>
        </p:nvPicPr>
        <p:blipFill>
          <a:blip r:embed="rId2"/>
          <a:stretch>
            <a:fillRect/>
          </a:stretch>
        </p:blipFill>
        <p:spPr>
          <a:xfrm>
            <a:off x="6428185" y="20550"/>
            <a:ext cx="5760640" cy="6869565"/>
          </a:xfrm>
          <a:prstGeom prst="rect">
            <a:avLst/>
          </a:prstGeom>
        </p:spPr>
      </p:pic>
      <p:sp>
        <p:nvSpPr>
          <p:cNvPr id="7" name="Tekstvak 6">
            <a:extLst>
              <a:ext uri="{FF2B5EF4-FFF2-40B4-BE49-F238E27FC236}">
                <a16:creationId xmlns:a16="http://schemas.microsoft.com/office/drawing/2014/main" id="{F55B41DB-C6E8-E5DF-F7B1-DB2ED23A11CF}"/>
              </a:ext>
            </a:extLst>
          </p:cNvPr>
          <p:cNvSpPr txBox="1"/>
          <p:nvPr/>
        </p:nvSpPr>
        <p:spPr>
          <a:xfrm>
            <a:off x="1485901" y="1772816"/>
            <a:ext cx="4824536" cy="2308324"/>
          </a:xfrm>
          <a:prstGeom prst="rect">
            <a:avLst/>
          </a:prstGeom>
          <a:noFill/>
        </p:spPr>
        <p:txBody>
          <a:bodyPr wrap="square">
            <a:spAutoFit/>
          </a:bodyPr>
          <a:lstStyle/>
          <a:p>
            <a:r>
              <a:rPr lang="en-US" dirty="0"/>
              <a:t>This is happening while demand for copper is currently rising at an accelerated rate, causing the copper shortage to escalate particularly rapidly. </a:t>
            </a:r>
          </a:p>
          <a:p>
            <a:endParaRPr lang="en-US" dirty="0"/>
          </a:p>
          <a:p>
            <a:r>
              <a:rPr lang="en-US" dirty="0"/>
              <a:t>However, those shortages are child's play compared to what we are going to experience over the next ten years.</a:t>
            </a:r>
            <a:endParaRPr lang="nl-NL" dirty="0"/>
          </a:p>
        </p:txBody>
      </p:sp>
    </p:spTree>
    <p:extLst>
      <p:ext uri="{BB962C8B-B14F-4D97-AF65-F5344CB8AC3E}">
        <p14:creationId xmlns:p14="http://schemas.microsoft.com/office/powerpoint/2010/main" val="291814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25A4-42BD-D61F-4CE6-EBA81410F1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33F9F7-56CA-FFBC-C3B0-9147CD9F77C6}"/>
              </a:ext>
            </a:extLst>
          </p:cNvPr>
          <p:cNvSpPr>
            <a:spLocks noGrp="1"/>
          </p:cNvSpPr>
          <p:nvPr>
            <p:ph type="title"/>
          </p:nvPr>
        </p:nvSpPr>
        <p:spPr/>
        <p:txBody>
          <a:bodyPr/>
          <a:lstStyle/>
          <a:p>
            <a:r>
              <a:rPr lang="nl-NL" dirty="0"/>
              <a:t>IRBK</a:t>
            </a:r>
          </a:p>
        </p:txBody>
      </p:sp>
      <p:sp>
        <p:nvSpPr>
          <p:cNvPr id="3" name="Tijdelijke aanduiding voor inhoud 2">
            <a:extLst>
              <a:ext uri="{FF2B5EF4-FFF2-40B4-BE49-F238E27FC236}">
                <a16:creationId xmlns:a16="http://schemas.microsoft.com/office/drawing/2014/main" id="{8AF392B5-7C0D-6477-F753-92A7E26DD5CC}"/>
              </a:ext>
            </a:extLst>
          </p:cNvPr>
          <p:cNvSpPr>
            <a:spLocks noGrp="1"/>
          </p:cNvSpPr>
          <p:nvPr>
            <p:ph idx="1"/>
          </p:nvPr>
        </p:nvSpPr>
        <p:spPr/>
        <p:txBody>
          <a:bodyPr/>
          <a:lstStyle/>
          <a:p>
            <a:pPr marL="0" indent="0">
              <a:buNone/>
            </a:pPr>
            <a:r>
              <a:rPr lang="en-US" dirty="0">
                <a:hlinkClick r:id="rId2"/>
              </a:rPr>
              <a:t>https://www.interactivebrokers.ie/en/home.php</a:t>
            </a:r>
            <a:endParaRPr lang="en-US" dirty="0"/>
          </a:p>
          <a:p>
            <a:pPr marL="0" indent="0">
              <a:buNone/>
            </a:pPr>
            <a:r>
              <a:rPr lang="en-US" dirty="0"/>
              <a:t>You need to link a bank account for payments. I chose ABN AMRO.</a:t>
            </a:r>
            <a:endParaRPr lang="nl-NL" dirty="0"/>
          </a:p>
        </p:txBody>
      </p:sp>
    </p:spTree>
    <p:extLst>
      <p:ext uri="{BB962C8B-B14F-4D97-AF65-F5344CB8AC3E}">
        <p14:creationId xmlns:p14="http://schemas.microsoft.com/office/powerpoint/2010/main" val="281728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66D857-B3A0-3940-49D4-E8A0783EB4A9}"/>
              </a:ext>
            </a:extLst>
          </p:cNvPr>
          <p:cNvSpPr>
            <a:spLocks noGrp="1"/>
          </p:cNvSpPr>
          <p:nvPr>
            <p:ph type="title"/>
          </p:nvPr>
        </p:nvSpPr>
        <p:spPr/>
        <p:txBody>
          <a:bodyPr/>
          <a:lstStyle/>
          <a:p>
            <a:r>
              <a:rPr lang="nl-NL" dirty="0"/>
              <a:t>Differences between copper and aluminium</a:t>
            </a:r>
          </a:p>
        </p:txBody>
      </p:sp>
      <p:pic>
        <p:nvPicPr>
          <p:cNvPr id="7" name="Tijdelijke aanduiding voor inhoud 6">
            <a:extLst>
              <a:ext uri="{FF2B5EF4-FFF2-40B4-BE49-F238E27FC236}">
                <a16:creationId xmlns:a16="http://schemas.microsoft.com/office/drawing/2014/main" id="{8F427B49-0F7C-09B8-BEF6-7B362BB738C4}"/>
              </a:ext>
            </a:extLst>
          </p:cNvPr>
          <p:cNvPicPr>
            <a:picLocks noGrp="1" noChangeAspect="1"/>
          </p:cNvPicPr>
          <p:nvPr>
            <p:ph idx="1"/>
          </p:nvPr>
        </p:nvPicPr>
        <p:blipFill>
          <a:blip r:embed="rId2"/>
          <a:stretch>
            <a:fillRect/>
          </a:stretch>
        </p:blipFill>
        <p:spPr>
          <a:xfrm>
            <a:off x="1556088" y="2060848"/>
            <a:ext cx="9546907" cy="4032448"/>
          </a:xfrm>
          <a:prstGeom prst="rect">
            <a:avLst/>
          </a:prstGeom>
        </p:spPr>
      </p:pic>
    </p:spTree>
    <p:extLst>
      <p:ext uri="{BB962C8B-B14F-4D97-AF65-F5344CB8AC3E}">
        <p14:creationId xmlns:p14="http://schemas.microsoft.com/office/powerpoint/2010/main" val="3491855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342BA7B-F9F1-4626-5663-BB0D88FE0147}"/>
              </a:ext>
            </a:extLst>
          </p:cNvPr>
          <p:cNvPicPr>
            <a:picLocks noChangeAspect="1"/>
          </p:cNvPicPr>
          <p:nvPr/>
        </p:nvPicPr>
        <p:blipFill>
          <a:blip r:embed="rId2"/>
          <a:stretch>
            <a:fillRect/>
          </a:stretch>
        </p:blipFill>
        <p:spPr>
          <a:xfrm>
            <a:off x="2205980" y="980728"/>
            <a:ext cx="9894140" cy="5129896"/>
          </a:xfrm>
          <a:prstGeom prst="rect">
            <a:avLst/>
          </a:prstGeom>
        </p:spPr>
      </p:pic>
    </p:spTree>
    <p:extLst>
      <p:ext uri="{BB962C8B-B14F-4D97-AF65-F5344CB8AC3E}">
        <p14:creationId xmlns:p14="http://schemas.microsoft.com/office/powerpoint/2010/main" val="218940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943DC5-DF72-CB14-AB09-8614C0B74E86}"/>
              </a:ext>
            </a:extLst>
          </p:cNvPr>
          <p:cNvSpPr>
            <a:spLocks noGrp="1"/>
          </p:cNvSpPr>
          <p:nvPr>
            <p:ph type="title"/>
          </p:nvPr>
        </p:nvSpPr>
        <p:spPr/>
        <p:txBody>
          <a:bodyPr/>
          <a:lstStyle/>
          <a:p>
            <a:r>
              <a:rPr lang="nl-NL" dirty="0"/>
              <a:t>COPA</a:t>
            </a:r>
          </a:p>
        </p:txBody>
      </p:sp>
      <p:sp>
        <p:nvSpPr>
          <p:cNvPr id="3" name="Tijdelijke aanduiding voor inhoud 2">
            <a:extLst>
              <a:ext uri="{FF2B5EF4-FFF2-40B4-BE49-F238E27FC236}">
                <a16:creationId xmlns:a16="http://schemas.microsoft.com/office/drawing/2014/main" id="{6EB58E42-5202-6C0E-20E4-12AB7C10AEB9}"/>
              </a:ext>
            </a:extLst>
          </p:cNvPr>
          <p:cNvSpPr>
            <a:spLocks noGrp="1"/>
          </p:cNvSpPr>
          <p:nvPr>
            <p:ph idx="1"/>
          </p:nvPr>
        </p:nvSpPr>
        <p:spPr>
          <a:xfrm>
            <a:off x="1522413" y="1981200"/>
            <a:ext cx="9829799" cy="4876800"/>
          </a:xfrm>
        </p:spPr>
        <p:txBody>
          <a:bodyPr>
            <a:normAutofit/>
          </a:bodyPr>
          <a:lstStyle/>
          <a:p>
            <a:pPr marL="0" indent="0">
              <a:buNone/>
            </a:pPr>
            <a:r>
              <a:rPr lang="en-US" b="1" dirty="0"/>
              <a:t>COPA on the LSE </a:t>
            </a:r>
            <a:r>
              <a:rPr lang="en-US" dirty="0"/>
              <a:t>is not a mining company, but the WisdomTree Copper ETC (Exchange Traded Commodity). It tracks the price of copper via futures/commodity contracts and is therefore an investment product, not a company that produces copper.</a:t>
            </a:r>
          </a:p>
          <a:p>
            <a:pPr marL="0" indent="0">
              <a:buNone/>
            </a:pPr>
            <a:r>
              <a:rPr lang="en-US" b="1" dirty="0"/>
              <a:t>Note: </a:t>
            </a:r>
            <a:r>
              <a:rPr lang="en-US" dirty="0"/>
              <a:t>See the previous chapter on copper for further details.</a:t>
            </a:r>
            <a:endParaRPr lang="nl-NL" dirty="0"/>
          </a:p>
        </p:txBody>
      </p:sp>
    </p:spTree>
    <p:extLst>
      <p:ext uri="{BB962C8B-B14F-4D97-AF65-F5344CB8AC3E}">
        <p14:creationId xmlns:p14="http://schemas.microsoft.com/office/powerpoint/2010/main" val="17167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7F2084-A892-02D3-1281-895DE286FB73}"/>
              </a:ext>
            </a:extLst>
          </p:cNvPr>
          <p:cNvSpPr>
            <a:spLocks noGrp="1"/>
          </p:cNvSpPr>
          <p:nvPr>
            <p:ph type="title"/>
          </p:nvPr>
        </p:nvSpPr>
        <p:spPr/>
        <p:txBody>
          <a:bodyPr/>
          <a:lstStyle/>
          <a:p>
            <a:r>
              <a:rPr lang="nl-NL" dirty="0"/>
              <a:t>SRUUF</a:t>
            </a:r>
          </a:p>
        </p:txBody>
      </p:sp>
      <p:sp>
        <p:nvSpPr>
          <p:cNvPr id="3" name="Tijdelijke aanduiding voor inhoud 2">
            <a:extLst>
              <a:ext uri="{FF2B5EF4-FFF2-40B4-BE49-F238E27FC236}">
                <a16:creationId xmlns:a16="http://schemas.microsoft.com/office/drawing/2014/main" id="{842E5444-998C-7843-4B6D-1D6D7820FB6A}"/>
              </a:ext>
            </a:extLst>
          </p:cNvPr>
          <p:cNvSpPr>
            <a:spLocks noGrp="1"/>
          </p:cNvSpPr>
          <p:nvPr>
            <p:ph idx="1"/>
          </p:nvPr>
        </p:nvSpPr>
        <p:spPr/>
        <p:txBody>
          <a:bodyPr/>
          <a:lstStyle/>
          <a:p>
            <a:pPr marL="0" indent="0">
              <a:buNone/>
            </a:pPr>
            <a:r>
              <a:rPr lang="en-US" b="1" dirty="0"/>
              <a:t>Sprott Physical Uranium Trust </a:t>
            </a:r>
            <a:r>
              <a:rPr lang="en-US" dirty="0"/>
              <a:t>is not a uranium producer, but a fund that holds physical uranium (U₃O₈).That makes it a relatively "pure" way to invest in the uranium price.</a:t>
            </a:r>
          </a:p>
          <a:p>
            <a:pPr marL="0" indent="0">
              <a:buNone/>
            </a:pPr>
            <a:r>
              <a:rPr lang="en-US" b="1" dirty="0"/>
              <a:t>Note:</a:t>
            </a:r>
            <a:r>
              <a:rPr lang="en-US" dirty="0"/>
              <a:t> See what was written earlier about uranium.</a:t>
            </a:r>
            <a:endParaRPr lang="nl-NL" dirty="0"/>
          </a:p>
        </p:txBody>
      </p:sp>
    </p:spTree>
    <p:extLst>
      <p:ext uri="{BB962C8B-B14F-4D97-AF65-F5344CB8AC3E}">
        <p14:creationId xmlns:p14="http://schemas.microsoft.com/office/powerpoint/2010/main" val="248825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F448A7-F8BE-6A5D-74F9-A5E764E57806}"/>
              </a:ext>
            </a:extLst>
          </p:cNvPr>
          <p:cNvSpPr>
            <a:spLocks noGrp="1"/>
          </p:cNvSpPr>
          <p:nvPr>
            <p:ph type="title"/>
          </p:nvPr>
        </p:nvSpPr>
        <p:spPr/>
        <p:txBody>
          <a:bodyPr/>
          <a:lstStyle/>
          <a:p>
            <a:r>
              <a:rPr lang="nl-NL" dirty="0"/>
              <a:t>Cameco Corp.</a:t>
            </a:r>
          </a:p>
        </p:txBody>
      </p:sp>
      <p:sp>
        <p:nvSpPr>
          <p:cNvPr id="3" name="Tijdelijke aanduiding voor inhoud 2">
            <a:extLst>
              <a:ext uri="{FF2B5EF4-FFF2-40B4-BE49-F238E27FC236}">
                <a16:creationId xmlns:a16="http://schemas.microsoft.com/office/drawing/2014/main" id="{5E5ED788-9730-FC42-0DE0-D254354291B1}"/>
              </a:ext>
            </a:extLst>
          </p:cNvPr>
          <p:cNvSpPr>
            <a:spLocks noGrp="1"/>
          </p:cNvSpPr>
          <p:nvPr>
            <p:ph idx="1"/>
          </p:nvPr>
        </p:nvSpPr>
        <p:spPr/>
        <p:txBody>
          <a:bodyPr/>
          <a:lstStyle/>
          <a:p>
            <a:pPr marL="0" indent="0">
              <a:buNone/>
            </a:pPr>
            <a:r>
              <a:rPr lang="en-US" b="1" dirty="0"/>
              <a:t>Cameco Corporation (NYSE/TSX: CCJ) </a:t>
            </a:r>
            <a:r>
              <a:rPr lang="en-US" dirty="0"/>
              <a:t>is one of the largest and most established uranium producers in the world. The company is a direct investment in the growth of nuclear energy and the uranium cycle.</a:t>
            </a:r>
            <a:endParaRPr lang="nl-NL" dirty="0"/>
          </a:p>
        </p:txBody>
      </p:sp>
    </p:spTree>
    <p:extLst>
      <p:ext uri="{BB962C8B-B14F-4D97-AF65-F5344CB8AC3E}">
        <p14:creationId xmlns:p14="http://schemas.microsoft.com/office/powerpoint/2010/main" val="217639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36FE08-890F-AAF2-1438-4B08B526EEF9}"/>
              </a:ext>
            </a:extLst>
          </p:cNvPr>
          <p:cNvSpPr>
            <a:spLocks noGrp="1"/>
          </p:cNvSpPr>
          <p:nvPr>
            <p:ph type="title"/>
          </p:nvPr>
        </p:nvSpPr>
        <p:spPr/>
        <p:txBody>
          <a:bodyPr/>
          <a:lstStyle/>
          <a:p>
            <a:r>
              <a:rPr lang="nl-NL" dirty="0"/>
              <a:t>Energy Fuels Corp. (UUUU)</a:t>
            </a:r>
          </a:p>
        </p:txBody>
      </p:sp>
      <p:sp>
        <p:nvSpPr>
          <p:cNvPr id="3" name="Tijdelijke aanduiding voor inhoud 2">
            <a:extLst>
              <a:ext uri="{FF2B5EF4-FFF2-40B4-BE49-F238E27FC236}">
                <a16:creationId xmlns:a16="http://schemas.microsoft.com/office/drawing/2014/main" id="{099B0DC5-EB11-DA40-1762-6D21029B424E}"/>
              </a:ext>
            </a:extLst>
          </p:cNvPr>
          <p:cNvSpPr>
            <a:spLocks noGrp="1"/>
          </p:cNvSpPr>
          <p:nvPr>
            <p:ph idx="1"/>
          </p:nvPr>
        </p:nvSpPr>
        <p:spPr/>
        <p:txBody>
          <a:bodyPr/>
          <a:lstStyle/>
          <a:p>
            <a:pPr marL="0" indent="0">
              <a:buNone/>
            </a:pPr>
            <a:r>
              <a:rPr lang="en-US" b="1" dirty="0"/>
              <a:t>Energy Fuels </a:t>
            </a:r>
            <a:r>
              <a:rPr lang="en-US" dirty="0"/>
              <a:t>is a more speculative growth version of </a:t>
            </a:r>
            <a:r>
              <a:rPr lang="en-US" b="1" dirty="0"/>
              <a:t>Cameco</a:t>
            </a:r>
            <a:r>
              <a:rPr lang="en-US" dirty="0"/>
              <a:t>. It has more potential during a uranium and commodities boom, but also more execution risk because the rare earth strategy still needs to be proven.</a:t>
            </a:r>
          </a:p>
          <a:p>
            <a:pPr marL="0" indent="0">
              <a:buNone/>
            </a:pPr>
            <a:r>
              <a:rPr lang="en-US" dirty="0"/>
              <a:t>In a portfolio alongside </a:t>
            </a:r>
            <a:r>
              <a:rPr lang="en-US" b="1" dirty="0"/>
              <a:t>Cameco</a:t>
            </a:r>
            <a:r>
              <a:rPr lang="en-US" dirty="0"/>
              <a:t> (quality/producer) and </a:t>
            </a:r>
            <a:r>
              <a:rPr lang="en-US" b="1" dirty="0"/>
              <a:t>Sprott Physical Uranium</a:t>
            </a:r>
            <a:r>
              <a:rPr lang="en-US" dirty="0"/>
              <a:t> (pure uranium price), UUUU is primarily the high-risk/high-upside potential position.</a:t>
            </a:r>
            <a:endParaRPr lang="nl-NL" dirty="0"/>
          </a:p>
        </p:txBody>
      </p:sp>
    </p:spTree>
    <p:extLst>
      <p:ext uri="{BB962C8B-B14F-4D97-AF65-F5344CB8AC3E}">
        <p14:creationId xmlns:p14="http://schemas.microsoft.com/office/powerpoint/2010/main" val="164782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FE90A0-B8AF-2354-AE67-6401F2735DB7}"/>
              </a:ext>
            </a:extLst>
          </p:cNvPr>
          <p:cNvSpPr>
            <a:spLocks noGrp="1"/>
          </p:cNvSpPr>
          <p:nvPr>
            <p:ph type="title"/>
          </p:nvPr>
        </p:nvSpPr>
        <p:spPr>
          <a:xfrm>
            <a:off x="1522413" y="381000"/>
            <a:ext cx="4211959" cy="1219200"/>
          </a:xfrm>
        </p:spPr>
        <p:txBody>
          <a:bodyPr/>
          <a:lstStyle/>
          <a:p>
            <a:r>
              <a:rPr lang="nl-NL" dirty="0"/>
              <a:t>Overview of my positions with IRBK</a:t>
            </a:r>
          </a:p>
        </p:txBody>
      </p:sp>
      <p:pic>
        <p:nvPicPr>
          <p:cNvPr id="15" name="Tijdelijke aanduiding voor inhoud 14">
            <a:extLst>
              <a:ext uri="{FF2B5EF4-FFF2-40B4-BE49-F238E27FC236}">
                <a16:creationId xmlns:a16="http://schemas.microsoft.com/office/drawing/2014/main" id="{A9480F57-7B6C-048B-C3BD-211A1F9273A6}"/>
              </a:ext>
            </a:extLst>
          </p:cNvPr>
          <p:cNvPicPr>
            <a:picLocks noGrp="1" noChangeAspect="1"/>
          </p:cNvPicPr>
          <p:nvPr>
            <p:ph idx="1"/>
          </p:nvPr>
        </p:nvPicPr>
        <p:blipFill>
          <a:blip r:embed="rId2"/>
          <a:stretch>
            <a:fillRect/>
          </a:stretch>
        </p:blipFill>
        <p:spPr>
          <a:xfrm>
            <a:off x="5593504" y="1"/>
            <a:ext cx="6477572" cy="6858000"/>
          </a:xfrm>
          <a:prstGeom prst="rect">
            <a:avLst/>
          </a:prstGeom>
        </p:spPr>
      </p:pic>
    </p:spTree>
    <p:extLst>
      <p:ext uri="{BB962C8B-B14F-4D97-AF65-F5344CB8AC3E}">
        <p14:creationId xmlns:p14="http://schemas.microsoft.com/office/powerpoint/2010/main" val="366900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E2C111-EE90-8B74-06B7-93CC8FBC05C2}"/>
              </a:ext>
            </a:extLst>
          </p:cNvPr>
          <p:cNvSpPr>
            <a:spLocks noGrp="1"/>
          </p:cNvSpPr>
          <p:nvPr>
            <p:ph type="title"/>
          </p:nvPr>
        </p:nvSpPr>
        <p:spPr/>
        <p:txBody>
          <a:bodyPr/>
          <a:lstStyle/>
          <a:p>
            <a:r>
              <a:rPr lang="nl-NL" dirty="0"/>
              <a:t>Any other business</a:t>
            </a:r>
          </a:p>
        </p:txBody>
      </p:sp>
      <p:sp>
        <p:nvSpPr>
          <p:cNvPr id="3" name="Tijdelijke aanduiding voor inhoud 2">
            <a:extLst>
              <a:ext uri="{FF2B5EF4-FFF2-40B4-BE49-F238E27FC236}">
                <a16:creationId xmlns:a16="http://schemas.microsoft.com/office/drawing/2014/main" id="{FA20B595-33B5-6BCA-28F3-350CCF15D832}"/>
              </a:ext>
            </a:extLst>
          </p:cNvPr>
          <p:cNvSpPr>
            <a:spLocks noGrp="1"/>
          </p:cNvSpPr>
          <p:nvPr>
            <p:ph idx="1"/>
          </p:nvPr>
        </p:nvSpPr>
        <p:spPr>
          <a:xfrm>
            <a:off x="1522413" y="1981200"/>
            <a:ext cx="9829799" cy="4876800"/>
          </a:xfrm>
        </p:spPr>
        <p:txBody>
          <a:bodyPr>
            <a:normAutofit fontScale="92500" lnSpcReduction="10000"/>
          </a:bodyPr>
          <a:lstStyle/>
          <a:p>
            <a:pPr marL="0" indent="0">
              <a:buNone/>
            </a:pPr>
            <a:r>
              <a:rPr lang="nl-NL" dirty="0"/>
              <a:t>Questions, remarks, additions, etc. </a:t>
            </a:r>
          </a:p>
          <a:p>
            <a:pPr marL="0" indent="0">
              <a:buNone/>
            </a:pPr>
            <a:r>
              <a:rPr lang="nl-NL" dirty="0"/>
              <a:t>If you have questions afterwards please via </a:t>
            </a:r>
            <a:r>
              <a:rPr lang="nl-NL" dirty="0">
                <a:hlinkClick r:id="rId2"/>
              </a:rPr>
              <a:t>miljonairsclub@gmail.com</a:t>
            </a:r>
            <a:endParaRPr lang="nl-NL" dirty="0"/>
          </a:p>
          <a:p>
            <a:pPr marL="0" indent="0">
              <a:buNone/>
            </a:pPr>
            <a:endParaRPr lang="nl-NL" dirty="0"/>
          </a:p>
          <a:p>
            <a:pPr marL="0" indent="0">
              <a:buNone/>
            </a:pPr>
            <a:endParaRPr lang="nl-NL" b="1" u="sng" dirty="0"/>
          </a:p>
          <a:p>
            <a:pPr marL="0" indent="0">
              <a:buNone/>
            </a:pPr>
            <a:r>
              <a:rPr lang="nl-NL" b="1" u="sng" dirty="0"/>
              <a:t>Disclaimer</a:t>
            </a:r>
            <a:r>
              <a:rPr lang="nl-NL" dirty="0"/>
              <a:t>                                                                                                                               Only use money what you can loose and invest that money in at least 10 projects and use my 5-pillar strategy.    </a:t>
            </a:r>
          </a:p>
          <a:p>
            <a:pPr marL="0" indent="0">
              <a:buNone/>
            </a:pPr>
            <a:r>
              <a:rPr lang="nl-NL" dirty="0"/>
              <a:t>Do the invest when you are in a neutral emotional state.</a:t>
            </a:r>
          </a:p>
          <a:p>
            <a:pPr marL="0" indent="0">
              <a:buNone/>
            </a:pPr>
            <a:r>
              <a:rPr lang="nl-NL" dirty="0"/>
              <a:t>I am not a financial advisor. I only give my personal experiences.   </a:t>
            </a:r>
          </a:p>
          <a:p>
            <a:pPr marL="0" indent="0">
              <a:buNone/>
            </a:pPr>
            <a:r>
              <a:rPr lang="en-US" dirty="0"/>
              <a:t>Use the following rules: Asap your investment money back and after that the 50/50 rule.</a:t>
            </a:r>
            <a:endParaRPr lang="nl-NL" dirty="0"/>
          </a:p>
        </p:txBody>
      </p:sp>
    </p:spTree>
    <p:extLst>
      <p:ext uri="{BB962C8B-B14F-4D97-AF65-F5344CB8AC3E}">
        <p14:creationId xmlns:p14="http://schemas.microsoft.com/office/powerpoint/2010/main" val="266614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Valutasymbolen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316_TF02895262" id="{22967411-97F2-4614-9C53-03C44D404522}" vid="{91487CF9-007D-48A2-8891-06DD0AE2EEBD}"/>
    </a:ext>
  </a:extLst>
</a:theme>
</file>

<file path=ppt/theme/theme2.xml><?xml version="1.0" encoding="utf-8"?>
<a:theme xmlns:a="http://schemas.openxmlformats.org/drawingml/2006/main" name="Office-thema">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thema">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Presentatie met valutasymbolen (breedbeeld)</Template>
  <TotalTime>719</TotalTime>
  <Words>1224</Words>
  <Application>Microsoft Office PowerPoint</Application>
  <PresentationFormat>Aangepast</PresentationFormat>
  <Paragraphs>103</Paragraphs>
  <Slides>31</Slides>
  <Notes>5</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31</vt:i4>
      </vt:variant>
    </vt:vector>
  </HeadingPairs>
  <TitlesOfParts>
    <vt:vector size="35" baseType="lpstr">
      <vt:lpstr>Arial</vt:lpstr>
      <vt:lpstr>Cambria</vt:lpstr>
      <vt:lpstr>Wingdings</vt:lpstr>
      <vt:lpstr>Valutasymbolen 16x9</vt:lpstr>
      <vt:lpstr>Pillar 1  Precious metals (gold/silver)  and  industrial metals (uranium/copper)</vt:lpstr>
      <vt:lpstr>My 5 pillar philosophy</vt:lpstr>
      <vt:lpstr>  Performance last year  for gold/silver  and  uranium/copper </vt:lpstr>
      <vt:lpstr>Performance last year  (September 8, 2025 through September 8, 2026)</vt:lpstr>
      <vt:lpstr>     Pillar 1 (gold/silver)</vt:lpstr>
      <vt:lpstr>What are precious metals?</vt:lpstr>
      <vt:lpstr>Why physical gold and silver?</vt:lpstr>
      <vt:lpstr>Historical goldprice</vt:lpstr>
      <vt:lpstr>Historical silverprice</vt:lpstr>
      <vt:lpstr> </vt:lpstr>
      <vt:lpstr>Two Dutch companies</vt:lpstr>
      <vt:lpstr>Foreign companies</vt:lpstr>
      <vt:lpstr>Eldorado Gold Corporation (EGO) via IRBK</vt:lpstr>
      <vt:lpstr>Newmont Corp. (NEM) via IRBK</vt:lpstr>
      <vt:lpstr>  Pillar 1 (Uranium/Copper)</vt:lpstr>
      <vt:lpstr> </vt:lpstr>
      <vt:lpstr>The 5-year card of uranium shares</vt:lpstr>
      <vt:lpstr>The amount of reactors</vt:lpstr>
      <vt:lpstr>Nuclear capacity projections 2026 - 2050</vt:lpstr>
      <vt:lpstr>Why will the demand for copper increase?</vt:lpstr>
      <vt:lpstr>The 5-year chart of copper shares</vt:lpstr>
      <vt:lpstr>Copper mine supply</vt:lpstr>
      <vt:lpstr>IRBK</vt:lpstr>
      <vt:lpstr>Differences between copper and aluminium</vt:lpstr>
      <vt:lpstr>PowerPoint-presentatie</vt:lpstr>
      <vt:lpstr>COPA</vt:lpstr>
      <vt:lpstr>SRUUF</vt:lpstr>
      <vt:lpstr>Cameco Corp.</vt:lpstr>
      <vt:lpstr>Energy Fuels Corp. (UUUU)</vt:lpstr>
      <vt:lpstr>Overview of my positions with IRBK</vt:lpstr>
      <vt:lpstr>Any other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Neeleman</dc:creator>
  <cp:lastModifiedBy>Leendert Neeleman</cp:lastModifiedBy>
  <cp:revision>16</cp:revision>
  <dcterms:created xsi:type="dcterms:W3CDTF">2026-04-03T12:05:14Z</dcterms:created>
  <dcterms:modified xsi:type="dcterms:W3CDTF">2026-09-10T18:33:37Z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